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97" r:id="rId3"/>
    <p:sldId id="521" r:id="rId4"/>
    <p:sldId id="280" r:id="rId5"/>
    <p:sldId id="523" r:id="rId6"/>
    <p:sldId id="548" r:id="rId7"/>
    <p:sldId id="524" r:id="rId8"/>
    <p:sldId id="494" r:id="rId9"/>
    <p:sldId id="547" r:id="rId10"/>
    <p:sldId id="525" r:id="rId11"/>
    <p:sldId id="526" r:id="rId12"/>
    <p:sldId id="527" r:id="rId13"/>
    <p:sldId id="528" r:id="rId14"/>
    <p:sldId id="529" r:id="rId15"/>
    <p:sldId id="530" r:id="rId16"/>
    <p:sldId id="531" r:id="rId17"/>
    <p:sldId id="532" r:id="rId18"/>
    <p:sldId id="533" r:id="rId19"/>
    <p:sldId id="534" r:id="rId20"/>
    <p:sldId id="549" r:id="rId21"/>
    <p:sldId id="535" r:id="rId22"/>
    <p:sldId id="538" r:id="rId23"/>
    <p:sldId id="537" r:id="rId24"/>
    <p:sldId id="536" r:id="rId25"/>
    <p:sldId id="551" r:id="rId26"/>
    <p:sldId id="552" r:id="rId27"/>
    <p:sldId id="539" r:id="rId28"/>
    <p:sldId id="541" r:id="rId29"/>
    <p:sldId id="540" r:id="rId30"/>
    <p:sldId id="542" r:id="rId31"/>
    <p:sldId id="543" r:id="rId32"/>
    <p:sldId id="544" r:id="rId33"/>
    <p:sldId id="545" r:id="rId34"/>
    <p:sldId id="258"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어두운 스타일 1 - 강조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보통 스타일 3 - 강조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6" autoAdjust="0"/>
    <p:restoredTop sz="96391" autoAdjust="0"/>
  </p:normalViewPr>
  <p:slideViewPr>
    <p:cSldViewPr snapToGrid="0">
      <p:cViewPr varScale="1">
        <p:scale>
          <a:sx n="111" d="100"/>
          <a:sy n="111"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07641-8E27-4F9A-8C95-8403088F9240}" type="datetimeFigureOut">
              <a:rPr lang="ko-KR" altLang="en-US" smtClean="0"/>
              <a:t>2023-06-08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B3F59-B316-4841-8A4E-2F007DFB009B}" type="slidenum">
              <a:rPr lang="ko-KR" altLang="en-US" smtClean="0"/>
              <a:t>‹#›</a:t>
            </a:fld>
            <a:endParaRPr lang="ko-KR" altLang="en-US"/>
          </a:p>
        </p:txBody>
      </p:sp>
    </p:spTree>
    <p:extLst>
      <p:ext uri="{BB962C8B-B14F-4D97-AF65-F5344CB8AC3E}">
        <p14:creationId xmlns:p14="http://schemas.microsoft.com/office/powerpoint/2010/main" val="34438175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두가지 논문을 준비해 봤다</a:t>
            </a:r>
            <a:r>
              <a:rPr lang="en-US" altLang="ko-KR" dirty="0" smtClean="0"/>
              <a:t>.</a:t>
            </a:r>
          </a:p>
          <a:p>
            <a:r>
              <a:rPr lang="ko-KR" altLang="en-US" dirty="0" smtClean="0"/>
              <a:t>첫번째는 </a:t>
            </a:r>
            <a:r>
              <a:rPr lang="en-US" altLang="ko-KR" dirty="0" smtClean="0"/>
              <a:t>review</a:t>
            </a:r>
            <a:r>
              <a:rPr lang="en-US" altLang="ko-KR" baseline="0" dirty="0" smtClean="0"/>
              <a:t> </a:t>
            </a:r>
            <a:r>
              <a:rPr lang="ko-KR" altLang="en-US" baseline="0" dirty="0" smtClean="0"/>
              <a:t>논문</a:t>
            </a:r>
            <a:r>
              <a:rPr lang="en-US" altLang="ko-KR" baseline="0" dirty="0" smtClean="0"/>
              <a:t>, </a:t>
            </a:r>
            <a:r>
              <a:rPr lang="ko-KR" altLang="en-US" baseline="0" dirty="0" smtClean="0"/>
              <a:t>두번째는 </a:t>
            </a:r>
            <a:r>
              <a:rPr lang="en-US" altLang="ko-KR" baseline="0" dirty="0" smtClean="0"/>
              <a:t>review </a:t>
            </a:r>
            <a:r>
              <a:rPr lang="ko-KR" altLang="en-US" baseline="0" dirty="0" smtClean="0"/>
              <a:t>논문에서 다루지 않은 새로운 방식의 </a:t>
            </a:r>
            <a:r>
              <a:rPr lang="en-US" altLang="ko-KR" baseline="0" dirty="0" smtClean="0"/>
              <a:t>segmentation</a:t>
            </a:r>
            <a:r>
              <a:rPr lang="ko-KR" altLang="en-US" baseline="0" dirty="0" smtClean="0"/>
              <a:t>에 관한 논문이다</a:t>
            </a:r>
            <a:r>
              <a:rPr lang="en-US" altLang="ko-KR" baseline="0" dirty="0" smtClean="0"/>
              <a:t>.</a:t>
            </a:r>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2</a:t>
            </a:fld>
            <a:endParaRPr lang="ko-KR" altLang="en-US"/>
          </a:p>
        </p:txBody>
      </p:sp>
    </p:spTree>
    <p:extLst>
      <p:ext uri="{BB962C8B-B14F-4D97-AF65-F5344CB8AC3E}">
        <p14:creationId xmlns:p14="http://schemas.microsoft.com/office/powerpoint/2010/main" val="18592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en-US" altLang="ko-KR" sz="1200" b="0" i="0" kern="1200" dirty="0" smtClean="0">
                <a:solidFill>
                  <a:schemeClr val="tx1"/>
                </a:solidFill>
                <a:effectLst/>
                <a:latin typeface="+mn-lt"/>
                <a:ea typeface="+mn-ea"/>
                <a:cs typeface="+mn-cs"/>
              </a:rPr>
              <a:t>pixel level</a:t>
            </a:r>
            <a:r>
              <a:rPr lang="ko-KR" altLang="en-US" sz="1200" b="0" i="0" kern="1200" dirty="0" smtClean="0">
                <a:solidFill>
                  <a:schemeClr val="tx1"/>
                </a:solidFill>
                <a:effectLst/>
                <a:latin typeface="+mn-lt"/>
                <a:ea typeface="+mn-ea"/>
                <a:cs typeface="+mn-cs"/>
              </a:rPr>
              <a:t>에서 분류된 </a:t>
            </a:r>
            <a:r>
              <a:rPr lang="en-US" altLang="ko-KR" sz="1200" b="0" i="0" kern="1200" dirty="0" smtClean="0">
                <a:solidFill>
                  <a:schemeClr val="tx1"/>
                </a:solidFill>
                <a:effectLst/>
                <a:latin typeface="+mn-lt"/>
                <a:ea typeface="+mn-ea"/>
                <a:cs typeface="+mn-cs"/>
              </a:rPr>
              <a:t>label</a:t>
            </a:r>
            <a:r>
              <a:rPr lang="ko-KR" altLang="en-US" sz="1200" b="0" i="0" kern="1200" dirty="0" smtClean="0">
                <a:solidFill>
                  <a:schemeClr val="tx1"/>
                </a:solidFill>
                <a:effectLst/>
                <a:latin typeface="+mn-lt"/>
                <a:ea typeface="+mn-ea"/>
                <a:cs typeface="+mn-cs"/>
              </a:rPr>
              <a:t>로 정확하게 </a:t>
            </a:r>
            <a:r>
              <a:rPr lang="en-US" altLang="ko-KR" sz="1200" b="0" i="0" kern="1200" dirty="0" smtClean="0">
                <a:solidFill>
                  <a:schemeClr val="tx1"/>
                </a:solidFill>
                <a:effectLst/>
                <a:latin typeface="+mn-lt"/>
                <a:ea typeface="+mn-ea"/>
                <a:cs typeface="+mn-cs"/>
              </a:rPr>
              <a:t>mapping </a:t>
            </a:r>
            <a:r>
              <a:rPr lang="ko-KR" altLang="en-US" sz="1200" b="0" i="0" kern="1200" dirty="0" smtClean="0">
                <a:solidFill>
                  <a:schemeClr val="tx1"/>
                </a:solidFill>
                <a:effectLst/>
                <a:latin typeface="+mn-lt"/>
                <a:ea typeface="+mn-ea"/>
                <a:cs typeface="+mn-cs"/>
              </a:rPr>
              <a:t>하는 것은 매우 어렵다</a:t>
            </a:r>
            <a:r>
              <a:rPr lang="en-US" altLang="ko-KR" sz="1200" b="0" i="0" kern="1200" dirty="0" smtClean="0">
                <a:solidFill>
                  <a:schemeClr val="tx1"/>
                </a:solidFill>
                <a:effectLst/>
                <a:latin typeface="+mn-lt"/>
                <a:ea typeface="+mn-ea"/>
                <a:cs typeface="+mn-cs"/>
              </a:rPr>
              <a:t>. </a:t>
            </a:r>
          </a:p>
          <a:p>
            <a:pPr rtl="0"/>
            <a:r>
              <a:rPr lang="en-US" altLang="ko-KR" sz="1200" b="0" i="0" kern="1200" dirty="0" smtClean="0">
                <a:solidFill>
                  <a:schemeClr val="tx1"/>
                </a:solidFill>
                <a:effectLst/>
                <a:latin typeface="+mn-lt"/>
                <a:ea typeface="+mn-ea"/>
                <a:cs typeface="+mn-cs"/>
              </a:rPr>
              <a:t>- input</a:t>
            </a:r>
            <a:r>
              <a:rPr lang="ko-KR" altLang="en-US" sz="1200" b="0" i="0" kern="1200" dirty="0" smtClean="0">
                <a:solidFill>
                  <a:schemeClr val="tx1"/>
                </a:solidFill>
                <a:effectLst/>
                <a:latin typeface="+mn-lt"/>
                <a:ea typeface="+mn-ea"/>
                <a:cs typeface="+mn-cs"/>
              </a:rPr>
              <a:t>의 크기와 퀄리티에 민감하다 </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작은 이미지는 불완전한 공간 정보를 갖고 있다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mapping</a:t>
            </a:r>
            <a:r>
              <a:rPr lang="ko-KR" altLang="en-US" sz="1200" b="0" i="0" kern="1200" dirty="0" smtClean="0">
                <a:solidFill>
                  <a:schemeClr val="tx1"/>
                </a:solidFill>
                <a:effectLst/>
                <a:latin typeface="+mn-lt"/>
                <a:ea typeface="+mn-ea"/>
                <a:cs typeface="+mn-cs"/>
              </a:rPr>
              <a:t>은 대부분 </a:t>
            </a:r>
            <a:r>
              <a:rPr lang="ko-KR" altLang="en-US" sz="1200" b="0" i="0" kern="1200" dirty="0" err="1" smtClean="0">
                <a:solidFill>
                  <a:schemeClr val="tx1"/>
                </a:solidFill>
                <a:effectLst/>
                <a:latin typeface="+mn-lt"/>
                <a:ea typeface="+mn-ea"/>
                <a:cs typeface="+mn-cs"/>
              </a:rPr>
              <a:t>마지막층인</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FCL</a:t>
            </a:r>
            <a:r>
              <a:rPr lang="ko-KR" altLang="en-US" sz="1200" b="0" i="0" kern="1200" dirty="0" smtClean="0">
                <a:solidFill>
                  <a:schemeClr val="tx1"/>
                </a:solidFill>
                <a:effectLst/>
                <a:latin typeface="+mn-lt"/>
                <a:ea typeface="+mn-ea"/>
                <a:cs typeface="+mn-cs"/>
              </a:rPr>
              <a:t>에서 이루어진다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간단한 </a:t>
            </a:r>
            <a:r>
              <a:rPr lang="en-US" altLang="ko-KR" sz="1200" b="0" i="0" kern="1200" dirty="0" smtClean="0">
                <a:solidFill>
                  <a:schemeClr val="tx1"/>
                </a:solidFill>
                <a:effectLst/>
                <a:latin typeface="+mn-lt"/>
                <a:ea typeface="+mn-ea"/>
                <a:cs typeface="+mn-cs"/>
              </a:rPr>
              <a:t>FCL</a:t>
            </a:r>
            <a:r>
              <a:rPr lang="ko-KR" altLang="en-US" sz="1200" b="0" i="0" kern="1200" dirty="0" smtClean="0">
                <a:solidFill>
                  <a:schemeClr val="tx1"/>
                </a:solidFill>
                <a:effectLst/>
                <a:latin typeface="+mn-lt"/>
                <a:ea typeface="+mn-ea"/>
                <a:cs typeface="+mn-cs"/>
              </a:rPr>
              <a:t>은 특징 공간을 전부 대표하지 못한다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컴퓨터 메모리를 과도하게 </a:t>
            </a:r>
            <a:r>
              <a:rPr lang="en-US" altLang="ko-KR" sz="1200" b="0" i="0" kern="1200" dirty="0" smtClean="0">
                <a:solidFill>
                  <a:schemeClr val="tx1"/>
                </a:solidFill>
                <a:effectLst/>
                <a:latin typeface="+mn-lt"/>
                <a:ea typeface="+mn-ea"/>
                <a:cs typeface="+mn-cs"/>
              </a:rPr>
              <a:t>load</a:t>
            </a:r>
            <a:r>
              <a:rPr lang="ko-KR" altLang="en-US" sz="1200" b="0" i="0" kern="1200" dirty="0" smtClean="0">
                <a:solidFill>
                  <a:schemeClr val="tx1"/>
                </a:solidFill>
                <a:effectLst/>
                <a:latin typeface="+mn-lt"/>
                <a:ea typeface="+mn-ea"/>
                <a:cs typeface="+mn-cs"/>
              </a:rPr>
              <a:t>할 수 있다</a:t>
            </a:r>
            <a:r>
              <a:rPr lang="en-US" altLang="ko-KR" sz="1200" b="0" i="0" kern="1200" dirty="0" smtClean="0">
                <a:solidFill>
                  <a:schemeClr val="tx1"/>
                </a:solidFill>
                <a:effectLst/>
                <a:latin typeface="+mn-lt"/>
                <a:ea typeface="+mn-ea"/>
                <a:cs typeface="+mn-cs"/>
              </a:rPr>
              <a:t>.</a:t>
            </a:r>
          </a:p>
          <a:p>
            <a:pPr rtl="0"/>
            <a:endParaRPr lang="en-US" altLang="ko-KR" sz="1200" b="0" i="0" kern="1200" dirty="0" smtClean="0">
              <a:solidFill>
                <a:schemeClr val="tx1"/>
              </a:solidFill>
              <a:effectLst/>
              <a:latin typeface="+mn-lt"/>
              <a:ea typeface="+mn-ea"/>
              <a:cs typeface="+mn-cs"/>
            </a:endParaRPr>
          </a:p>
          <a:p>
            <a:pPr marL="171450" indent="-171450" rtl="0">
              <a:buFontTx/>
              <a:buChar char="-"/>
            </a:pPr>
            <a:r>
              <a:rPr lang="en-US" altLang="ko-KR" sz="1200" b="0" i="0" kern="1200" dirty="0" smtClean="0">
                <a:solidFill>
                  <a:schemeClr val="tx1"/>
                </a:solidFill>
                <a:effectLst/>
                <a:latin typeface="+mn-lt"/>
                <a:ea typeface="+mn-ea"/>
                <a:cs typeface="+mn-cs"/>
              </a:rPr>
              <a:t>end-to-end mode</a:t>
            </a:r>
            <a:r>
              <a:rPr lang="ko-KR" altLang="en-US" sz="1200" b="0" i="0" kern="1200" dirty="0" smtClean="0">
                <a:solidFill>
                  <a:schemeClr val="tx1"/>
                </a:solidFill>
                <a:effectLst/>
                <a:latin typeface="+mn-lt"/>
                <a:ea typeface="+mn-ea"/>
                <a:cs typeface="+mn-cs"/>
              </a:rPr>
              <a:t>가 아니다</a:t>
            </a:r>
            <a:r>
              <a:rPr lang="en-US" altLang="ko-KR" sz="1200" b="0" i="0" kern="1200" dirty="0" smtClean="0">
                <a:solidFill>
                  <a:schemeClr val="tx1"/>
                </a:solidFill>
                <a:effectLst/>
                <a:latin typeface="+mn-lt"/>
                <a:ea typeface="+mn-ea"/>
                <a:cs typeface="+mn-cs"/>
              </a:rPr>
              <a:t>. : </a:t>
            </a:r>
            <a:r>
              <a:rPr lang="ko-KR" altLang="en-US" sz="1200" b="0" i="0" kern="1200" dirty="0" smtClean="0">
                <a:solidFill>
                  <a:schemeClr val="tx1"/>
                </a:solidFill>
                <a:effectLst/>
                <a:latin typeface="+mn-lt"/>
                <a:ea typeface="+mn-ea"/>
                <a:cs typeface="+mn-cs"/>
              </a:rPr>
              <a:t>최적화 비용을 상당히 높인다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End-to-end </a:t>
            </a:r>
            <a:r>
              <a:rPr lang="ko-KR" altLang="en-US" sz="1200" b="0" i="0" kern="1200" dirty="0" smtClean="0">
                <a:solidFill>
                  <a:schemeClr val="tx1"/>
                </a:solidFill>
                <a:effectLst/>
                <a:latin typeface="+mn-lt"/>
                <a:ea typeface="+mn-ea"/>
                <a:cs typeface="+mn-cs"/>
              </a:rPr>
              <a:t>모델은 입력으로부터 출력까지의 전체적인 과정을 하나의 네트워크로 구성하여 직접적으로 학습하는 방법입니다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방법은 데이터에서 특징 추출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중간 단계의 처리</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그리고 최종 출력까지 모든 단계를 하나의 모델로 통합합니다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End-to-end </a:t>
            </a:r>
            <a:r>
              <a:rPr lang="ko-KR" altLang="en-US" sz="1200" b="0" i="0" kern="1200" dirty="0" smtClean="0">
                <a:solidFill>
                  <a:schemeClr val="tx1"/>
                </a:solidFill>
                <a:effectLst/>
                <a:latin typeface="+mn-lt"/>
                <a:ea typeface="+mn-ea"/>
                <a:cs typeface="+mn-cs"/>
              </a:rPr>
              <a:t>모델을 사용하지 않으면 최적화 비용이 증가할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다음과 같은 이유로 인해 발생할 수 있습니다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복잡한 전처리 과정</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일반적인 방법으로는 데이터를 </a:t>
            </a:r>
            <a:r>
              <a:rPr lang="ko-KR" altLang="en-US" sz="1200" b="0" i="0" kern="1200" dirty="0" err="1" smtClean="0">
                <a:solidFill>
                  <a:schemeClr val="tx1"/>
                </a:solidFill>
                <a:effectLst/>
                <a:latin typeface="+mn-lt"/>
                <a:ea typeface="+mn-ea"/>
                <a:cs typeface="+mn-cs"/>
              </a:rPr>
              <a:t>전처리하고</a:t>
            </a:r>
            <a:r>
              <a:rPr lang="ko-KR" altLang="en-US" sz="1200" b="0" i="0" kern="1200" dirty="0" smtClean="0">
                <a:solidFill>
                  <a:schemeClr val="tx1"/>
                </a:solidFill>
                <a:effectLst/>
                <a:latin typeface="+mn-lt"/>
                <a:ea typeface="+mn-ea"/>
                <a:cs typeface="+mn-cs"/>
              </a:rPr>
              <a:t> 중간 단계의 특징 추출을 위해 여러 개의 모델이 필요할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각 단계를 개별적으로 최적화해야 함을 의미하며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따라서 전체적인 최적화 비용이 증가합니다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정보 손실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전처리 단계에서 데이터가 가공되거나 특징이 추출될 때 정보의 손실이 발생할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중간 단계의 처리가 각각 독립적으로 이루어질 때 발생할 수 있으며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최종 출력의 품질을 저하시킬 수 있습니다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인과 관계 파악의 어려움</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각 단계가 독립적으로 학습되는 경우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각 단계 간의 인과 관계를 추론하기가 어려울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모델의 설계 및 최적화를 어렵게 만들고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예측 성능을 저하시킬 수 있습니다</a:t>
            </a:r>
            <a:r>
              <a:rPr lang="en-US" altLang="ko-KR" sz="1200" b="0" i="0" kern="1200" dirty="0" smtClean="0">
                <a:solidFill>
                  <a:schemeClr val="tx1"/>
                </a:solidFill>
                <a:effectLst/>
                <a:latin typeface="+mn-lt"/>
                <a:ea typeface="+mn-ea"/>
                <a:cs typeface="+mn-cs"/>
              </a:rPr>
              <a:t>.</a:t>
            </a:r>
          </a:p>
          <a:p>
            <a:pPr marL="628650" lvl="1" indent="-171450" rtl="0">
              <a:buFontTx/>
              <a:buChar char="-"/>
            </a:pP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ko-KR" altLang="en-US" sz="1200" b="0" i="0" kern="1200" dirty="0" smtClean="0">
                <a:solidFill>
                  <a:schemeClr val="tx1"/>
                </a:solidFill>
                <a:effectLst/>
                <a:latin typeface="+mn-lt"/>
                <a:ea typeface="+mn-ea"/>
                <a:cs typeface="+mn-cs"/>
              </a:rPr>
              <a:t>해결책</a:t>
            </a:r>
          </a:p>
          <a:p>
            <a:pPr rtl="0"/>
            <a:r>
              <a:rPr lang="en-US" altLang="ko-KR" sz="1200" b="0" i="0" kern="1200" dirty="0" smtClean="0">
                <a:solidFill>
                  <a:schemeClr val="tx1"/>
                </a:solidFill>
                <a:effectLst/>
                <a:latin typeface="+mn-lt"/>
                <a:ea typeface="+mn-ea"/>
                <a:cs typeface="+mn-cs"/>
              </a:rPr>
              <a:t>- FCN</a:t>
            </a:r>
            <a:r>
              <a:rPr lang="ko-KR" altLang="en-US" sz="1200" b="0" i="0" kern="1200" dirty="0" smtClean="0">
                <a:solidFill>
                  <a:schemeClr val="tx1"/>
                </a:solidFill>
                <a:effectLst/>
                <a:latin typeface="+mn-lt"/>
                <a:ea typeface="+mn-ea"/>
                <a:cs typeface="+mn-cs"/>
              </a:rPr>
              <a:t>을 쓰기 시작했다</a:t>
            </a:r>
            <a:r>
              <a:rPr lang="en-US" altLang="ko-KR" sz="1200" b="0" i="0" kern="1200" dirty="0" smtClean="0">
                <a:solidFill>
                  <a:schemeClr val="tx1"/>
                </a:solidFill>
                <a:effectLst/>
                <a:latin typeface="+mn-lt"/>
                <a:ea typeface="+mn-ea"/>
                <a:cs typeface="+mn-cs"/>
              </a:rPr>
              <a:t>.</a:t>
            </a:r>
          </a:p>
          <a:p>
            <a:pPr marL="171450" indent="-171450" rtl="0">
              <a:buFontTx/>
              <a:buChar char="-"/>
            </a:pPr>
            <a:r>
              <a:rPr lang="en-US" altLang="ko-KR" sz="1200" b="0" i="0" kern="1200" dirty="0" smtClean="0">
                <a:solidFill>
                  <a:schemeClr val="tx1"/>
                </a:solidFill>
                <a:effectLst/>
                <a:latin typeface="+mn-lt"/>
                <a:ea typeface="+mn-ea"/>
                <a:cs typeface="+mn-cs"/>
              </a:rPr>
              <a:t>U-net </a:t>
            </a:r>
            <a:r>
              <a:rPr lang="ko-KR" altLang="en-US" sz="1200" b="0" i="0" kern="1200" dirty="0" smtClean="0">
                <a:solidFill>
                  <a:schemeClr val="tx1"/>
                </a:solidFill>
                <a:effectLst/>
                <a:latin typeface="+mn-lt"/>
                <a:ea typeface="+mn-ea"/>
                <a:cs typeface="+mn-cs"/>
              </a:rPr>
              <a:t>기반 </a:t>
            </a:r>
            <a:r>
              <a:rPr lang="en-US" altLang="ko-KR" sz="1200" b="0" i="0" kern="1200" dirty="0" smtClean="0">
                <a:solidFill>
                  <a:schemeClr val="tx1"/>
                </a:solidFill>
                <a:effectLst/>
                <a:latin typeface="+mn-lt"/>
                <a:ea typeface="+mn-ea"/>
                <a:cs typeface="+mn-cs"/>
              </a:rPr>
              <a:t>encoder-decoder net</a:t>
            </a:r>
            <a:r>
              <a:rPr lang="ko-KR" altLang="en-US" sz="1200" b="0" i="0" kern="1200" dirty="0" smtClean="0">
                <a:solidFill>
                  <a:schemeClr val="tx1"/>
                </a:solidFill>
                <a:effectLst/>
                <a:latin typeface="+mn-lt"/>
                <a:ea typeface="+mn-ea"/>
                <a:cs typeface="+mn-cs"/>
              </a:rPr>
              <a:t>을 사용한다</a:t>
            </a:r>
            <a:r>
              <a:rPr lang="en-US" altLang="ko-KR" sz="1200" b="0" i="0" kern="1200" dirty="0" smtClean="0">
                <a:solidFill>
                  <a:schemeClr val="tx1"/>
                </a:solidFill>
                <a:effectLst/>
                <a:latin typeface="+mn-lt"/>
                <a:ea typeface="+mn-ea"/>
                <a:cs typeface="+mn-cs"/>
              </a:rPr>
              <a:t>.</a:t>
            </a:r>
          </a:p>
          <a:p>
            <a:pPr marL="0" indent="0" rtl="0">
              <a:buFontTx/>
              <a:buNone/>
            </a:pPr>
            <a:r>
              <a:rPr lang="ko-KR" altLang="en-US" sz="1200" b="0" i="0" kern="1200" dirty="0" smtClean="0">
                <a:solidFill>
                  <a:schemeClr val="tx1"/>
                </a:solidFill>
                <a:effectLst/>
                <a:latin typeface="+mn-lt"/>
                <a:ea typeface="+mn-ea"/>
                <a:cs typeface="+mn-cs"/>
              </a:rPr>
              <a:t>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맞습니다</a:t>
            </a:r>
            <a:r>
              <a:rPr lang="en-US" altLang="ko-KR" sz="1200" b="0" i="0" kern="1200" dirty="0" smtClean="0">
                <a:solidFill>
                  <a:schemeClr val="tx1"/>
                </a:solidFill>
                <a:effectLst/>
                <a:latin typeface="+mn-lt"/>
                <a:ea typeface="+mn-ea"/>
                <a:cs typeface="+mn-cs"/>
              </a:rPr>
              <a:t>. Encoder-Decoder </a:t>
            </a:r>
            <a:r>
              <a:rPr lang="ko-KR" altLang="en-US" sz="1200" b="0" i="0" kern="1200" dirty="0" smtClean="0">
                <a:solidFill>
                  <a:schemeClr val="tx1"/>
                </a:solidFill>
                <a:effectLst/>
                <a:latin typeface="+mn-lt"/>
                <a:ea typeface="+mn-ea"/>
                <a:cs typeface="+mn-cs"/>
              </a:rPr>
              <a:t>구조는 일종의 </a:t>
            </a:r>
            <a:r>
              <a:rPr lang="en-US" altLang="ko-KR" sz="1200" b="0" i="0" kern="1200" dirty="0" smtClean="0">
                <a:solidFill>
                  <a:schemeClr val="tx1"/>
                </a:solidFill>
                <a:effectLst/>
                <a:latin typeface="+mn-lt"/>
                <a:ea typeface="+mn-ea"/>
                <a:cs typeface="+mn-cs"/>
              </a:rPr>
              <a:t>end-to-end </a:t>
            </a:r>
            <a:r>
              <a:rPr lang="ko-KR" altLang="en-US" sz="1200" b="0" i="0" kern="1200" dirty="0" smtClean="0">
                <a:solidFill>
                  <a:schemeClr val="tx1"/>
                </a:solidFill>
                <a:effectLst/>
                <a:latin typeface="+mn-lt"/>
                <a:ea typeface="+mn-ea"/>
                <a:cs typeface="+mn-cs"/>
              </a:rPr>
              <a:t>방법입니다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구조는 입력 데이터를 압축하는 </a:t>
            </a:r>
            <a:r>
              <a:rPr lang="en-US" altLang="ko-KR" sz="1200" b="0" i="0" kern="1200" dirty="0" smtClean="0">
                <a:solidFill>
                  <a:schemeClr val="tx1"/>
                </a:solidFill>
                <a:effectLst/>
                <a:latin typeface="+mn-lt"/>
                <a:ea typeface="+mn-ea"/>
                <a:cs typeface="+mn-cs"/>
              </a:rPr>
              <a:t>Encoder </a:t>
            </a:r>
            <a:r>
              <a:rPr lang="ko-KR" altLang="en-US" sz="1200" b="0" i="0" kern="1200" dirty="0" smtClean="0">
                <a:solidFill>
                  <a:schemeClr val="tx1"/>
                </a:solidFill>
                <a:effectLst/>
                <a:latin typeface="+mn-lt"/>
                <a:ea typeface="+mn-ea"/>
                <a:cs typeface="+mn-cs"/>
              </a:rPr>
              <a:t>부분과 해당 압축된 정보를 기반으로 출력을 생성하는 </a:t>
            </a:r>
            <a:r>
              <a:rPr lang="en-US" altLang="ko-KR" sz="1200" b="0" i="0" kern="1200" dirty="0" smtClean="0">
                <a:solidFill>
                  <a:schemeClr val="tx1"/>
                </a:solidFill>
                <a:effectLst/>
                <a:latin typeface="+mn-lt"/>
                <a:ea typeface="+mn-ea"/>
                <a:cs typeface="+mn-cs"/>
              </a:rPr>
              <a:t>Decoder </a:t>
            </a:r>
            <a:r>
              <a:rPr lang="ko-KR" altLang="en-US" sz="1200" b="0" i="0" kern="1200" dirty="0" smtClean="0">
                <a:solidFill>
                  <a:schemeClr val="tx1"/>
                </a:solidFill>
                <a:effectLst/>
                <a:latin typeface="+mn-lt"/>
                <a:ea typeface="+mn-ea"/>
                <a:cs typeface="+mn-cs"/>
              </a:rPr>
              <a:t>부분으로 구성됩니다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즉</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입력에서 출력까지의 전체 과정을 하나의 네트워크로 통합하여 학습하는 방식입니다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13</a:t>
            </a:fld>
            <a:endParaRPr lang="ko-KR" altLang="en-US"/>
          </a:p>
        </p:txBody>
      </p:sp>
    </p:spTree>
    <p:extLst>
      <p:ext uri="{BB962C8B-B14F-4D97-AF65-F5344CB8AC3E}">
        <p14:creationId xmlns:p14="http://schemas.microsoft.com/office/powerpoint/2010/main" val="1707215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Dice coefficient</a:t>
            </a:r>
            <a:r>
              <a:rPr lang="ko-KR" altLang="en-US" sz="1200" b="0" i="0" kern="1200" dirty="0" smtClean="0">
                <a:solidFill>
                  <a:schemeClr val="tx1"/>
                </a:solidFill>
                <a:effectLst/>
                <a:latin typeface="+mn-lt"/>
                <a:ea typeface="+mn-ea"/>
                <a:cs typeface="+mn-cs"/>
              </a:rPr>
              <a:t>는 </a:t>
            </a:r>
            <a:r>
              <a:rPr lang="ko-KR" altLang="en-US" sz="1200" b="0" i="0" kern="1200" dirty="0" err="1" smtClean="0">
                <a:solidFill>
                  <a:schemeClr val="tx1"/>
                </a:solidFill>
                <a:effectLst/>
                <a:latin typeface="+mn-lt"/>
                <a:ea typeface="+mn-ea"/>
                <a:cs typeface="+mn-cs"/>
              </a:rPr>
              <a:t>딥러닝</a:t>
            </a:r>
            <a:r>
              <a:rPr lang="ko-KR" altLang="en-US" sz="1200" b="0" i="0" kern="1200" dirty="0" smtClean="0">
                <a:solidFill>
                  <a:schemeClr val="tx1"/>
                </a:solidFill>
                <a:effectLst/>
                <a:latin typeface="+mn-lt"/>
                <a:ea typeface="+mn-ea"/>
                <a:cs typeface="+mn-cs"/>
              </a:rPr>
              <a:t> 모델의 성능을 평가하는 지표 중 하나로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예측된 분할 영역과 실제 정답 영역 간의 </a:t>
            </a:r>
            <a:r>
              <a:rPr lang="ko-KR" altLang="en-US" sz="1200" b="0" i="0" kern="1200" dirty="0" err="1" smtClean="0">
                <a:solidFill>
                  <a:schemeClr val="tx1"/>
                </a:solidFill>
                <a:effectLst/>
                <a:latin typeface="+mn-lt"/>
                <a:ea typeface="+mn-ea"/>
                <a:cs typeface="+mn-cs"/>
              </a:rPr>
              <a:t>유사도를</a:t>
            </a:r>
            <a:r>
              <a:rPr lang="ko-KR" altLang="en-US" sz="1200" b="0" i="0" kern="1200" dirty="0" smtClean="0">
                <a:solidFill>
                  <a:schemeClr val="tx1"/>
                </a:solidFill>
                <a:effectLst/>
                <a:latin typeface="+mn-lt"/>
                <a:ea typeface="+mn-ea"/>
                <a:cs typeface="+mn-cs"/>
              </a:rPr>
              <a:t> 측정합니다</a:t>
            </a:r>
            <a:r>
              <a:rPr lang="en-US" altLang="ko-KR" sz="1200" b="0" i="0" kern="1200" dirty="0" smtClean="0">
                <a:solidFill>
                  <a:schemeClr val="tx1"/>
                </a:solidFill>
                <a:effectLst/>
                <a:latin typeface="+mn-lt"/>
                <a:ea typeface="+mn-ea"/>
                <a:cs typeface="+mn-cs"/>
              </a:rPr>
              <a:t>. Dice coefficient</a:t>
            </a:r>
            <a:r>
              <a:rPr lang="ko-KR" altLang="en-US" sz="1200" b="0" i="0" kern="1200" dirty="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0</a:t>
            </a:r>
            <a:r>
              <a:rPr lang="ko-KR" altLang="en-US" sz="1200" b="0" i="0" kern="1200" dirty="0" smtClean="0">
                <a:solidFill>
                  <a:schemeClr val="tx1"/>
                </a:solidFill>
                <a:effectLst/>
                <a:latin typeface="+mn-lt"/>
                <a:ea typeface="+mn-ea"/>
                <a:cs typeface="+mn-cs"/>
              </a:rPr>
              <a:t>과 </a:t>
            </a:r>
            <a:r>
              <a:rPr lang="en-US" altLang="ko-KR" sz="1200" b="0" i="0" kern="1200" dirty="0" smtClean="0">
                <a:solidFill>
                  <a:schemeClr val="tx1"/>
                </a:solidFill>
                <a:effectLst/>
                <a:latin typeface="+mn-lt"/>
                <a:ea typeface="+mn-ea"/>
                <a:cs typeface="+mn-cs"/>
              </a:rPr>
              <a:t>1 </a:t>
            </a:r>
            <a:r>
              <a:rPr lang="ko-KR" altLang="en-US" sz="1200" b="0" i="0" kern="1200" dirty="0" smtClean="0">
                <a:solidFill>
                  <a:schemeClr val="tx1"/>
                </a:solidFill>
                <a:effectLst/>
                <a:latin typeface="+mn-lt"/>
                <a:ea typeface="+mn-ea"/>
                <a:cs typeface="+mn-cs"/>
              </a:rPr>
              <a:t>사이의 값을 가지며</a:t>
            </a:r>
            <a:r>
              <a:rPr lang="en-US" altLang="ko-KR" sz="1200" b="0" i="0" kern="1200" dirty="0" smtClean="0">
                <a:solidFill>
                  <a:schemeClr val="tx1"/>
                </a:solidFill>
                <a:effectLst/>
                <a:latin typeface="+mn-lt"/>
                <a:ea typeface="+mn-ea"/>
                <a:cs typeface="+mn-cs"/>
              </a:rPr>
              <a:t>, 1</a:t>
            </a:r>
            <a:r>
              <a:rPr lang="ko-KR" altLang="en-US" sz="1200" b="0" i="0" kern="1200" dirty="0" smtClean="0">
                <a:solidFill>
                  <a:schemeClr val="tx1"/>
                </a:solidFill>
                <a:effectLst/>
                <a:latin typeface="+mn-lt"/>
                <a:ea typeface="+mn-ea"/>
                <a:cs typeface="+mn-cs"/>
              </a:rPr>
              <a:t>에 가까울수록 예측된 분할 영역과 실제 정답 영역이 완전히 일치하는 것을 의미합니다</a:t>
            </a:r>
            <a:r>
              <a:rPr lang="en-US" altLang="ko-KR" sz="1200" b="0" i="0" kern="1200" dirty="0" smtClean="0">
                <a:solidFill>
                  <a:schemeClr val="tx1"/>
                </a:solidFill>
                <a:effectLst/>
                <a:latin typeface="+mn-lt"/>
                <a:ea typeface="+mn-ea"/>
                <a:cs typeface="+mn-cs"/>
              </a:rPr>
              <a:t>.</a:t>
            </a:r>
          </a:p>
          <a:p>
            <a:r>
              <a:rPr lang="en-US" altLang="ko-KR" sz="1200" b="0" i="0" kern="1200" dirty="0" err="1" smtClean="0">
                <a:solidFill>
                  <a:schemeClr val="tx1"/>
                </a:solidFill>
                <a:effectLst/>
                <a:latin typeface="+mn-lt"/>
                <a:ea typeface="+mn-ea"/>
                <a:cs typeface="+mn-cs"/>
              </a:rPr>
              <a:t>BraTS</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챌린지에서</a:t>
            </a:r>
            <a:r>
              <a:rPr lang="ko-KR" altLang="en-US" sz="1200" b="0" i="0" kern="1200" dirty="0" smtClean="0">
                <a:solidFill>
                  <a:schemeClr val="tx1"/>
                </a:solidFill>
                <a:effectLst/>
                <a:latin typeface="+mn-lt"/>
                <a:ea typeface="+mn-ea"/>
                <a:cs typeface="+mn-cs"/>
              </a:rPr>
              <a:t> 사용되는 세 가지 주요한 영역</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라벨</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은 다음과 같습니다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WT (Whole Tumor): </a:t>
            </a:r>
            <a:r>
              <a:rPr lang="ko-KR" altLang="en-US" sz="1200" b="0" i="0" kern="1200" dirty="0" smtClean="0">
                <a:solidFill>
                  <a:schemeClr val="tx1"/>
                </a:solidFill>
                <a:effectLst/>
                <a:latin typeface="+mn-lt"/>
                <a:ea typeface="+mn-ea"/>
                <a:cs typeface="+mn-cs"/>
              </a:rPr>
              <a:t>뇌종양의 전체적인 영역을 포함하는 영역으로</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사망조언과</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생존조언에</a:t>
            </a:r>
            <a:r>
              <a:rPr lang="ko-KR" altLang="en-US" sz="1200" b="0" i="0" kern="1200" dirty="0" smtClean="0">
                <a:solidFill>
                  <a:schemeClr val="tx1"/>
                </a:solidFill>
                <a:effectLst/>
                <a:latin typeface="+mn-lt"/>
                <a:ea typeface="+mn-ea"/>
                <a:cs typeface="+mn-cs"/>
              </a:rPr>
              <a:t> 영향을 미치는 뇌종양 전체를 포함합니다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TC (Tumor Core): </a:t>
            </a:r>
            <a:r>
              <a:rPr lang="ko-KR" altLang="en-US" sz="1200" b="0" i="0" kern="1200" dirty="0" smtClean="0">
                <a:solidFill>
                  <a:schemeClr val="tx1"/>
                </a:solidFill>
                <a:effectLst/>
                <a:latin typeface="+mn-lt"/>
                <a:ea typeface="+mn-ea"/>
                <a:cs typeface="+mn-cs"/>
              </a:rPr>
              <a:t>종양의 중심 부분을 나타내며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주로 </a:t>
            </a:r>
            <a:r>
              <a:rPr lang="ko-KR" altLang="en-US" sz="1200" b="0" i="0" kern="1200" dirty="0" err="1" smtClean="0">
                <a:solidFill>
                  <a:schemeClr val="tx1"/>
                </a:solidFill>
                <a:effectLst/>
                <a:latin typeface="+mn-lt"/>
                <a:ea typeface="+mn-ea"/>
                <a:cs typeface="+mn-cs"/>
              </a:rPr>
              <a:t>생존조언에</a:t>
            </a:r>
            <a:r>
              <a:rPr lang="ko-KR" altLang="en-US" sz="1200" b="0" i="0" kern="1200" dirty="0" smtClean="0">
                <a:solidFill>
                  <a:schemeClr val="tx1"/>
                </a:solidFill>
                <a:effectLst/>
                <a:latin typeface="+mn-lt"/>
                <a:ea typeface="+mn-ea"/>
                <a:cs typeface="+mn-cs"/>
              </a:rPr>
              <a:t> 영향을 미치는 부분입니다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중심 영역에는 일부 치료 접근법이 집중되며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주변 부위보다 치료 반응이 더 어려울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ET (Enhancing Tumor): </a:t>
            </a:r>
            <a:r>
              <a:rPr lang="ko-KR" altLang="en-US" sz="1200" b="0" i="0" kern="1200" dirty="0" smtClean="0">
                <a:solidFill>
                  <a:schemeClr val="tx1"/>
                </a:solidFill>
                <a:effectLst/>
                <a:latin typeface="+mn-lt"/>
                <a:ea typeface="+mn-ea"/>
                <a:cs typeface="+mn-cs"/>
              </a:rPr>
              <a:t>뇌종양의 증강 영역으로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유방암의 증강으로 인해 구분되는 영역입니다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영역은 종양의 퍼짐 정도를 나타내며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퍼짐의 정도와 크기는 치료 반응에 영향을 미칩니다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따라서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모델의 성능이 더 좋을수록 다음과 같은 특성을 가집니다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Dice coefficient</a:t>
            </a:r>
            <a:r>
              <a:rPr lang="ko-KR" altLang="en-US" sz="1200" b="0" i="0" kern="1200" dirty="0" smtClean="0">
                <a:solidFill>
                  <a:schemeClr val="tx1"/>
                </a:solidFill>
                <a:effectLst/>
                <a:latin typeface="+mn-lt"/>
                <a:ea typeface="+mn-ea"/>
                <a:cs typeface="+mn-cs"/>
              </a:rPr>
              <a:t>가 높을수록 예측된 분할 영역과 실제 정답 영역이 더 일치합니다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WT, TC </a:t>
            </a:r>
            <a:r>
              <a:rPr lang="ko-KR" altLang="en-US" sz="1200" b="0" i="0" kern="1200" dirty="0" smtClean="0">
                <a:solidFill>
                  <a:schemeClr val="tx1"/>
                </a:solidFill>
                <a:effectLst/>
                <a:latin typeface="+mn-lt"/>
                <a:ea typeface="+mn-ea"/>
                <a:cs typeface="+mn-cs"/>
              </a:rPr>
              <a:t>및 </a:t>
            </a:r>
            <a:r>
              <a:rPr lang="en-US" altLang="ko-KR" sz="1200" b="0" i="0" kern="1200" dirty="0" smtClean="0">
                <a:solidFill>
                  <a:schemeClr val="tx1"/>
                </a:solidFill>
                <a:effectLst/>
                <a:latin typeface="+mn-lt"/>
                <a:ea typeface="+mn-ea"/>
                <a:cs typeface="+mn-cs"/>
              </a:rPr>
              <a:t>ET </a:t>
            </a:r>
            <a:r>
              <a:rPr lang="ko-KR" altLang="en-US" sz="1200" b="0" i="0" kern="1200" dirty="0" smtClean="0">
                <a:solidFill>
                  <a:schemeClr val="tx1"/>
                </a:solidFill>
                <a:effectLst/>
                <a:latin typeface="+mn-lt"/>
                <a:ea typeface="+mn-ea"/>
                <a:cs typeface="+mn-cs"/>
              </a:rPr>
              <a:t>영역에 대한 </a:t>
            </a:r>
            <a:r>
              <a:rPr lang="en-US" altLang="ko-KR" sz="1200" b="0" i="0" kern="1200" dirty="0" smtClean="0">
                <a:solidFill>
                  <a:schemeClr val="tx1"/>
                </a:solidFill>
                <a:effectLst/>
                <a:latin typeface="+mn-lt"/>
                <a:ea typeface="+mn-ea"/>
                <a:cs typeface="+mn-cs"/>
              </a:rPr>
              <a:t>Dice coefficient</a:t>
            </a:r>
            <a:r>
              <a:rPr lang="ko-KR" altLang="en-US" sz="1200" b="0" i="0" kern="1200" dirty="0" smtClean="0">
                <a:solidFill>
                  <a:schemeClr val="tx1"/>
                </a:solidFill>
                <a:effectLst/>
                <a:latin typeface="+mn-lt"/>
                <a:ea typeface="+mn-ea"/>
                <a:cs typeface="+mn-cs"/>
              </a:rPr>
              <a:t>가 높을수록 모델은 뇌종양 분할 작업을 더 정확하게 수행합니다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즉</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높은 </a:t>
            </a:r>
            <a:r>
              <a:rPr lang="en-US" altLang="ko-KR" sz="1200" b="0" i="0" kern="1200" dirty="0" smtClean="0">
                <a:solidFill>
                  <a:schemeClr val="tx1"/>
                </a:solidFill>
                <a:effectLst/>
                <a:latin typeface="+mn-lt"/>
                <a:ea typeface="+mn-ea"/>
                <a:cs typeface="+mn-cs"/>
              </a:rPr>
              <a:t>Dice coefficient </a:t>
            </a:r>
            <a:r>
              <a:rPr lang="ko-KR" altLang="en-US" sz="1200" b="0" i="0" kern="1200" dirty="0" smtClean="0">
                <a:solidFill>
                  <a:schemeClr val="tx1"/>
                </a:solidFill>
                <a:effectLst/>
                <a:latin typeface="+mn-lt"/>
                <a:ea typeface="+mn-ea"/>
                <a:cs typeface="+mn-cs"/>
              </a:rPr>
              <a:t>값은 모델의 성능이 향상되고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뇌종양 분할 작업에서 더 정확한 결과를 제공한다는 것을 나타냅니다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거리는 두 개의 집합 또는 영역 간의 거리를 측정하는 지표입니다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두 영역 간의 가장 먼 점 사이의 거리를 나타내며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모델이 예측한 영역과 실제 정답 영역 간의 차이를 측정하는 데 사용됩니다</a:t>
            </a:r>
            <a:r>
              <a:rPr lang="en-US" altLang="ko-KR" sz="1200" b="0" i="0" kern="1200" dirty="0" smtClean="0">
                <a:solidFill>
                  <a:schemeClr val="tx1"/>
                </a:solidFill>
                <a:effectLst/>
                <a:latin typeface="+mn-lt"/>
                <a:ea typeface="+mn-ea"/>
                <a:cs typeface="+mn-cs"/>
              </a:rPr>
              <a:t>.</a:t>
            </a:r>
          </a:p>
          <a:p>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거리는 두 영역 사이의 최대 거리이기 때문에</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값이 작을수록 모델의 성능이 더 좋다고 판단할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작은 </a:t>
            </a:r>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거리는 모델이 예측한 영역과 실제 정답 영역 간의 </a:t>
            </a:r>
            <a:r>
              <a:rPr lang="ko-KR" altLang="en-US" sz="1200" b="0" i="0" kern="1200" dirty="0" err="1" smtClean="0">
                <a:solidFill>
                  <a:schemeClr val="tx1"/>
                </a:solidFill>
                <a:effectLst/>
                <a:latin typeface="+mn-lt"/>
                <a:ea typeface="+mn-ea"/>
                <a:cs typeface="+mn-cs"/>
              </a:rPr>
              <a:t>일치도가</a:t>
            </a:r>
            <a:r>
              <a:rPr lang="ko-KR" altLang="en-US" sz="1200" b="0" i="0" kern="1200" dirty="0" smtClean="0">
                <a:solidFill>
                  <a:schemeClr val="tx1"/>
                </a:solidFill>
                <a:effectLst/>
                <a:latin typeface="+mn-lt"/>
                <a:ea typeface="+mn-ea"/>
                <a:cs typeface="+mn-cs"/>
              </a:rPr>
              <a:t> 높은 것을 의미합니다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예를 들어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두 영역이 완전히 일치하는 경우</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거리는 </a:t>
            </a:r>
            <a:r>
              <a:rPr lang="en-US" altLang="ko-KR" sz="1200" b="0" i="0" kern="1200" dirty="0" smtClean="0">
                <a:solidFill>
                  <a:schemeClr val="tx1"/>
                </a:solidFill>
                <a:effectLst/>
                <a:latin typeface="+mn-lt"/>
                <a:ea typeface="+mn-ea"/>
                <a:cs typeface="+mn-cs"/>
              </a:rPr>
              <a:t>0</a:t>
            </a:r>
            <a:r>
              <a:rPr lang="ko-KR" altLang="en-US" sz="1200" b="0" i="0" kern="1200" dirty="0" smtClean="0">
                <a:solidFill>
                  <a:schemeClr val="tx1"/>
                </a:solidFill>
                <a:effectLst/>
                <a:latin typeface="+mn-lt"/>
                <a:ea typeface="+mn-ea"/>
                <a:cs typeface="+mn-cs"/>
              </a:rPr>
              <a:t>이 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그러나 모델의 예측이 실제와 완전히 다른 경우</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거리는 상대적으로 큰 값이 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따라서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작은 </a:t>
            </a:r>
            <a:r>
              <a:rPr lang="en-US" altLang="ko-KR" sz="1200" b="0" i="0" kern="1200" dirty="0" err="1" smtClean="0">
                <a:solidFill>
                  <a:schemeClr val="tx1"/>
                </a:solidFill>
                <a:effectLst/>
                <a:latin typeface="+mn-lt"/>
                <a:ea typeface="+mn-ea"/>
                <a:cs typeface="+mn-cs"/>
              </a:rPr>
              <a:t>Hausdorff</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거리 값은 모델이 뇌종양 분할 작업을 더 정확하게 수행하고 예측한 영역과 실제 정답 영역 간의 차이가 적음을 나타냅니다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더 작은 값은 더 우수한 모델의 성능을 나타냅니다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 custom modules -&gt; </a:t>
            </a:r>
            <a:r>
              <a:rPr lang="ko-KR" altLang="en-US" sz="1200" b="0" i="0" kern="1200" dirty="0" smtClean="0">
                <a:solidFill>
                  <a:schemeClr val="tx1"/>
                </a:solidFill>
                <a:effectLst/>
                <a:latin typeface="+mn-lt"/>
                <a:ea typeface="+mn-ea"/>
                <a:cs typeface="+mn-cs"/>
              </a:rPr>
              <a:t>네트워크의 정확도와 속도 개선 가능</a:t>
            </a:r>
          </a:p>
          <a:p>
            <a:pPr rtl="0"/>
            <a:r>
              <a:rPr lang="en-US" altLang="ko-KR" sz="1200" b="0" i="0" kern="1200" dirty="0" smtClean="0">
                <a:solidFill>
                  <a:schemeClr val="tx1"/>
                </a:solidFill>
                <a:effectLst/>
                <a:latin typeface="+mn-lt"/>
                <a:ea typeface="+mn-ea"/>
                <a:cs typeface="+mn-cs"/>
              </a:rPr>
              <a:t>- customized </a:t>
            </a:r>
            <a:r>
              <a:rPr lang="ko-KR" altLang="en-US" sz="1200" b="0" i="0" kern="1200" dirty="0" smtClean="0">
                <a:solidFill>
                  <a:schemeClr val="tx1"/>
                </a:solidFill>
                <a:effectLst/>
                <a:latin typeface="+mn-lt"/>
                <a:ea typeface="+mn-ea"/>
                <a:cs typeface="+mn-cs"/>
              </a:rPr>
              <a:t>구조 </a:t>
            </a:r>
            <a:r>
              <a:rPr lang="en-US" altLang="ko-KR" sz="1200" b="0" i="0" kern="1200" dirty="0" smtClean="0">
                <a:solidFill>
                  <a:schemeClr val="tx1"/>
                </a:solidFill>
                <a:effectLst/>
                <a:latin typeface="+mn-lt"/>
                <a:ea typeface="+mn-ea"/>
                <a:cs typeface="+mn-cs"/>
              </a:rPr>
              <a:t>-&gt; </a:t>
            </a:r>
            <a:r>
              <a:rPr lang="ko-KR" altLang="en-US" sz="1200" b="0" i="0" kern="1200" dirty="0" smtClean="0">
                <a:solidFill>
                  <a:schemeClr val="tx1"/>
                </a:solidFill>
                <a:effectLst/>
                <a:latin typeface="+mn-lt"/>
                <a:ea typeface="+mn-ea"/>
                <a:cs typeface="+mn-cs"/>
              </a:rPr>
              <a:t>네트워크가 다양한 </a:t>
            </a:r>
            <a:r>
              <a:rPr lang="en-US" altLang="ko-KR" sz="1200" b="0" i="0" kern="1200" dirty="0" smtClean="0">
                <a:solidFill>
                  <a:schemeClr val="tx1"/>
                </a:solidFill>
                <a:effectLst/>
                <a:latin typeface="+mn-lt"/>
                <a:ea typeface="+mn-ea"/>
                <a:cs typeface="+mn-cs"/>
              </a:rPr>
              <a:t>scale</a:t>
            </a:r>
            <a:r>
              <a:rPr lang="ko-KR" altLang="en-US" sz="1200" b="0" i="0" kern="1200" dirty="0" smtClean="0">
                <a:solidFill>
                  <a:schemeClr val="tx1"/>
                </a:solidFill>
                <a:effectLst/>
                <a:latin typeface="+mn-lt"/>
                <a:ea typeface="+mn-ea"/>
                <a:cs typeface="+mn-cs"/>
              </a:rPr>
              <a:t>로 특징 학습 가능 </a:t>
            </a:r>
            <a:r>
              <a:rPr lang="en-US" altLang="ko-KR" sz="1200" b="0" i="0" kern="1200" dirty="0" smtClean="0">
                <a:solidFill>
                  <a:schemeClr val="tx1"/>
                </a:solidFill>
                <a:effectLst/>
                <a:latin typeface="+mn-lt"/>
                <a:ea typeface="+mn-ea"/>
                <a:cs typeface="+mn-cs"/>
              </a:rPr>
              <a:t>(</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정확도 올리는데 가장 중요</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module</a:t>
            </a:r>
            <a:r>
              <a:rPr lang="ko-KR" altLang="en-US" sz="1200" b="0" i="0" kern="1200" dirty="0" smtClean="0">
                <a:solidFill>
                  <a:schemeClr val="tx1"/>
                </a:solidFill>
                <a:effectLst/>
                <a:latin typeface="+mn-lt"/>
                <a:ea typeface="+mn-ea"/>
                <a:cs typeface="+mn-cs"/>
              </a:rPr>
              <a:t>과 </a:t>
            </a:r>
            <a:r>
              <a:rPr lang="en-US" altLang="ko-KR" sz="1200" b="0" i="0" kern="1200" dirty="0" smtClean="0">
                <a:solidFill>
                  <a:schemeClr val="tx1"/>
                </a:solidFill>
                <a:effectLst/>
                <a:latin typeface="+mn-lt"/>
                <a:ea typeface="+mn-ea"/>
                <a:cs typeface="+mn-cs"/>
              </a:rPr>
              <a:t>network</a:t>
            </a:r>
            <a:r>
              <a:rPr lang="ko-KR" altLang="en-US" sz="1200" b="0" i="0" kern="1200" dirty="0" smtClean="0">
                <a:solidFill>
                  <a:schemeClr val="tx1"/>
                </a:solidFill>
                <a:effectLst/>
                <a:latin typeface="+mn-lt"/>
                <a:ea typeface="+mn-ea"/>
                <a:cs typeface="+mn-cs"/>
              </a:rPr>
              <a:t>는 인간의 경험에 강하게 의존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앞으로 더 효과적인 </a:t>
            </a:r>
            <a:r>
              <a:rPr lang="en-US" altLang="ko-KR" sz="1200" b="0" i="0" kern="1200" dirty="0" smtClean="0">
                <a:solidFill>
                  <a:schemeClr val="tx1"/>
                </a:solidFill>
                <a:effectLst/>
                <a:latin typeface="+mn-lt"/>
                <a:ea typeface="+mn-ea"/>
                <a:cs typeface="+mn-cs"/>
              </a:rPr>
              <a:t>brain tumor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구조를 기대해볼 수 있다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대부분의 존재하는 네트워크 구조 디자인은 뇌종양에 대한 </a:t>
            </a:r>
            <a:r>
              <a:rPr lang="en-US" altLang="ko-KR" sz="1200" b="0" i="0" kern="1200" dirty="0" smtClean="0">
                <a:solidFill>
                  <a:schemeClr val="tx1"/>
                </a:solidFill>
                <a:effectLst/>
                <a:latin typeface="+mn-lt"/>
                <a:ea typeface="+mn-ea"/>
                <a:cs typeface="+mn-cs"/>
              </a:rPr>
              <a:t>domain </a:t>
            </a:r>
            <a:r>
              <a:rPr lang="ko-KR" altLang="en-US" sz="1200" b="0" i="0" kern="1200" dirty="0" smtClean="0">
                <a:solidFill>
                  <a:schemeClr val="tx1"/>
                </a:solidFill>
                <a:effectLst/>
                <a:latin typeface="+mn-lt"/>
                <a:ea typeface="+mn-ea"/>
                <a:cs typeface="+mn-cs"/>
              </a:rPr>
              <a:t>지식을 포함하고 있지 않다</a:t>
            </a:r>
            <a:r>
              <a:rPr lang="en-US" altLang="ko-KR" sz="1200" b="0" i="0" kern="1200" dirty="0" smtClean="0">
                <a:solidFill>
                  <a:schemeClr val="tx1"/>
                </a:solidFill>
                <a:effectLst/>
                <a:latin typeface="+mn-lt"/>
                <a:ea typeface="+mn-ea"/>
                <a:cs typeface="+mn-cs"/>
              </a:rPr>
              <a:t>. (modeling degree </a:t>
            </a:r>
            <a:r>
              <a:rPr lang="ko-KR" altLang="en-US" sz="1200" b="0" i="0" kern="1200" dirty="0" smtClean="0">
                <a:solidFill>
                  <a:schemeClr val="tx1"/>
                </a:solidFill>
                <a:effectLst/>
                <a:latin typeface="+mn-lt"/>
                <a:ea typeface="+mn-ea"/>
                <a:cs typeface="+mn-cs"/>
              </a:rPr>
              <a:t>정보</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종양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네트워크 안에서 물리적으로 얻어진 </a:t>
            </a:r>
            <a:r>
              <a:rPr lang="en-US" altLang="ko-KR" sz="1200" b="0" i="0" kern="1200" dirty="0" smtClean="0">
                <a:solidFill>
                  <a:schemeClr val="tx1"/>
                </a:solidFill>
                <a:effectLst/>
                <a:latin typeface="+mn-lt"/>
                <a:ea typeface="+mn-ea"/>
                <a:cs typeface="+mn-cs"/>
              </a:rPr>
              <a:t>morphological </a:t>
            </a:r>
            <a:r>
              <a:rPr lang="ko-KR" altLang="en-US" sz="1200" b="0" i="0" kern="1200" dirty="0" smtClean="0">
                <a:solidFill>
                  <a:schemeClr val="tx1"/>
                </a:solidFill>
                <a:effectLst/>
                <a:latin typeface="+mn-lt"/>
                <a:ea typeface="+mn-ea"/>
                <a:cs typeface="+mn-cs"/>
              </a:rPr>
              <a:t>정보</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14</a:t>
            </a:fld>
            <a:endParaRPr lang="ko-KR" altLang="en-US"/>
          </a:p>
        </p:txBody>
      </p:sp>
    </p:spTree>
    <p:extLst>
      <p:ext uri="{BB962C8B-B14F-4D97-AF65-F5344CB8AC3E}">
        <p14:creationId xmlns:p14="http://schemas.microsoft.com/office/powerpoint/2010/main" val="162040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Network cascade </a:t>
            </a:r>
            <a:r>
              <a:rPr lang="ko-KR" altLang="en-US" sz="1200" b="0" i="0" kern="1200" dirty="0" smtClean="0">
                <a:solidFill>
                  <a:schemeClr val="tx1"/>
                </a:solidFill>
                <a:effectLst/>
                <a:latin typeface="+mn-lt"/>
                <a:ea typeface="+mn-ea"/>
                <a:cs typeface="+mn-cs"/>
              </a:rPr>
              <a:t>방법은 </a:t>
            </a:r>
            <a:r>
              <a:rPr lang="en-US" altLang="ko-KR" sz="1200" b="0" i="0" kern="1200" dirty="0" smtClean="0">
                <a:solidFill>
                  <a:schemeClr val="tx1"/>
                </a:solidFill>
                <a:effectLst/>
                <a:latin typeface="+mn-lt"/>
                <a:ea typeface="+mn-ea"/>
                <a:cs typeface="+mn-cs"/>
              </a:rPr>
              <a:t>imbalanced data </a:t>
            </a:r>
            <a:r>
              <a:rPr lang="ko-KR" altLang="en-US" sz="1200" b="0" i="0" kern="1200" dirty="0" smtClean="0">
                <a:solidFill>
                  <a:schemeClr val="tx1"/>
                </a:solidFill>
                <a:effectLst/>
                <a:latin typeface="+mn-lt"/>
                <a:ea typeface="+mn-ea"/>
                <a:cs typeface="+mn-cs"/>
              </a:rPr>
              <a:t>문제를 해결하기 위한 한 가지 전략입니다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방법은 여러 개의 네트워크를 연속적으로 사용하여 문제를 처리하는 방식입니다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Imbalanced data </a:t>
            </a:r>
            <a:r>
              <a:rPr lang="ko-KR" altLang="en-US" sz="1200" b="0" i="0" kern="1200" dirty="0" smtClean="0">
                <a:solidFill>
                  <a:schemeClr val="tx1"/>
                </a:solidFill>
                <a:effectLst/>
                <a:latin typeface="+mn-lt"/>
                <a:ea typeface="+mn-ea"/>
                <a:cs typeface="+mn-cs"/>
              </a:rPr>
              <a:t>문제는 클래스 간 데이터의 불균형으로 인해 모델이 학습 시 더 많은 클래스에 편향될 수 있다는 문제입니다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이는 소수 클래스의 정확도를 저하시킬 수 있습니다</a:t>
            </a:r>
            <a:r>
              <a:rPr lang="en-US" altLang="ko-KR" sz="1200" b="0" i="0" kern="1200" dirty="0" smtClean="0">
                <a:solidFill>
                  <a:schemeClr val="tx1"/>
                </a:solidFill>
                <a:effectLst/>
                <a:latin typeface="+mn-lt"/>
                <a:ea typeface="+mn-ea"/>
                <a:cs typeface="+mn-cs"/>
              </a:rPr>
              <a:t>. Network cascade</a:t>
            </a:r>
            <a:r>
              <a:rPr lang="ko-KR" altLang="en-US" sz="1200" b="0" i="0" kern="1200" dirty="0" smtClean="0">
                <a:solidFill>
                  <a:schemeClr val="tx1"/>
                </a:solidFill>
                <a:effectLst/>
                <a:latin typeface="+mn-lt"/>
                <a:ea typeface="+mn-ea"/>
                <a:cs typeface="+mn-cs"/>
              </a:rPr>
              <a:t>는 이러한 문제를 해결하기 위해 다음과 같은 방법을 사용합니다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첫 번째 네트워크</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초기 네트워크는 모든 클래스를 포함하는 데이터를 사용하여 학습됩니다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단계에서는 전체 </a:t>
            </a:r>
            <a:r>
              <a:rPr lang="ko-KR" altLang="en-US" sz="1200" b="0" i="0" kern="1200" dirty="0" err="1" smtClean="0">
                <a:solidFill>
                  <a:schemeClr val="tx1"/>
                </a:solidFill>
                <a:effectLst/>
                <a:latin typeface="+mn-lt"/>
                <a:ea typeface="+mn-ea"/>
                <a:cs typeface="+mn-cs"/>
              </a:rPr>
              <a:t>데이터셋의</a:t>
            </a:r>
            <a:r>
              <a:rPr lang="ko-KR" altLang="en-US" sz="1200" b="0" i="0" kern="1200" dirty="0" smtClean="0">
                <a:solidFill>
                  <a:schemeClr val="tx1"/>
                </a:solidFill>
                <a:effectLst/>
                <a:latin typeface="+mn-lt"/>
                <a:ea typeface="+mn-ea"/>
                <a:cs typeface="+mn-cs"/>
              </a:rPr>
              <a:t> 클래스 간 균형을 유지하여 초기 훈련이 공정하게 이루어지도록 도움을 줍니다</a:t>
            </a:r>
            <a:r>
              <a:rPr lang="en-US" altLang="ko-KR" sz="1200" b="0" i="0" kern="1200" dirty="0" smtClean="0">
                <a:solidFill>
                  <a:schemeClr val="tx1"/>
                </a:solidFill>
                <a:effectLst/>
                <a:latin typeface="+mn-lt"/>
                <a:ea typeface="+mn-ea"/>
                <a:cs typeface="+mn-cs"/>
              </a:rPr>
              <a:t>.</a:t>
            </a:r>
          </a:p>
          <a:p>
            <a:r>
              <a:rPr lang="ko-KR" altLang="en-US" sz="1200" b="0" i="0" kern="1200" dirty="0" err="1" smtClean="0">
                <a:solidFill>
                  <a:schemeClr val="tx1"/>
                </a:solidFill>
                <a:effectLst/>
                <a:latin typeface="+mn-lt"/>
                <a:ea typeface="+mn-ea"/>
                <a:cs typeface="+mn-cs"/>
              </a:rPr>
              <a:t>클래스별</a:t>
            </a:r>
            <a:r>
              <a:rPr lang="ko-KR" altLang="en-US" sz="1200" b="0" i="0" kern="1200" dirty="0" smtClean="0">
                <a:solidFill>
                  <a:schemeClr val="tx1"/>
                </a:solidFill>
                <a:effectLst/>
                <a:latin typeface="+mn-lt"/>
                <a:ea typeface="+mn-ea"/>
                <a:cs typeface="+mn-cs"/>
              </a:rPr>
              <a:t> 분류</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첫 번째 네트워크를 통해 각 </a:t>
            </a:r>
            <a:r>
              <a:rPr lang="ko-KR" altLang="en-US" sz="1200" b="0" i="0" kern="1200" dirty="0" err="1" smtClean="0">
                <a:solidFill>
                  <a:schemeClr val="tx1"/>
                </a:solidFill>
                <a:effectLst/>
                <a:latin typeface="+mn-lt"/>
                <a:ea typeface="+mn-ea"/>
                <a:cs typeface="+mn-cs"/>
              </a:rPr>
              <a:t>클래스별로</a:t>
            </a:r>
            <a:r>
              <a:rPr lang="ko-KR" altLang="en-US" sz="1200" b="0" i="0" kern="1200" dirty="0" smtClean="0">
                <a:solidFill>
                  <a:schemeClr val="tx1"/>
                </a:solidFill>
                <a:effectLst/>
                <a:latin typeface="+mn-lt"/>
                <a:ea typeface="+mn-ea"/>
                <a:cs typeface="+mn-cs"/>
              </a:rPr>
              <a:t> 데이터를 분류합니다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단계에서는 </a:t>
            </a:r>
            <a:r>
              <a:rPr lang="ko-KR" altLang="en-US" sz="1200" b="0" i="0" kern="1200" dirty="0" err="1" smtClean="0">
                <a:solidFill>
                  <a:schemeClr val="tx1"/>
                </a:solidFill>
                <a:effectLst/>
                <a:latin typeface="+mn-lt"/>
                <a:ea typeface="+mn-ea"/>
                <a:cs typeface="+mn-cs"/>
              </a:rPr>
              <a:t>클래스별</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데이터셋을</a:t>
            </a:r>
            <a:r>
              <a:rPr lang="ko-KR" altLang="en-US" sz="1200" b="0" i="0" kern="1200" dirty="0" smtClean="0">
                <a:solidFill>
                  <a:schemeClr val="tx1"/>
                </a:solidFill>
                <a:effectLst/>
                <a:latin typeface="+mn-lt"/>
                <a:ea typeface="+mn-ea"/>
                <a:cs typeface="+mn-cs"/>
              </a:rPr>
              <a:t> 생성하게 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추가 네트워크</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클래스별로</a:t>
            </a:r>
            <a:r>
              <a:rPr lang="ko-KR" altLang="en-US" sz="1200" b="0" i="0" kern="1200" dirty="0" smtClean="0">
                <a:solidFill>
                  <a:schemeClr val="tx1"/>
                </a:solidFill>
                <a:effectLst/>
                <a:latin typeface="+mn-lt"/>
                <a:ea typeface="+mn-ea"/>
                <a:cs typeface="+mn-cs"/>
              </a:rPr>
              <a:t> 분류된 </a:t>
            </a:r>
            <a:r>
              <a:rPr lang="ko-KR" altLang="en-US" sz="1200" b="0" i="0" kern="1200" dirty="0" err="1" smtClean="0">
                <a:solidFill>
                  <a:schemeClr val="tx1"/>
                </a:solidFill>
                <a:effectLst/>
                <a:latin typeface="+mn-lt"/>
                <a:ea typeface="+mn-ea"/>
                <a:cs typeface="+mn-cs"/>
              </a:rPr>
              <a:t>데이터셋을</a:t>
            </a:r>
            <a:r>
              <a:rPr lang="ko-KR" altLang="en-US" sz="1200" b="0" i="0" kern="1200" dirty="0" smtClean="0">
                <a:solidFill>
                  <a:schemeClr val="tx1"/>
                </a:solidFill>
                <a:effectLst/>
                <a:latin typeface="+mn-lt"/>
                <a:ea typeface="+mn-ea"/>
                <a:cs typeface="+mn-cs"/>
              </a:rPr>
              <a:t> 사용하여 추가 네트워크를 학습합니다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 단계에서는 클래스 간 데이터의 불균형을 해결하고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소수 클래스에 더 많은 관심을 기울이며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예측 성능을 향상시킬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Network cascade </a:t>
            </a:r>
            <a:r>
              <a:rPr lang="ko-KR" altLang="en-US" sz="1200" b="0" i="0" kern="1200" dirty="0" smtClean="0">
                <a:solidFill>
                  <a:schemeClr val="tx1"/>
                </a:solidFill>
                <a:effectLst/>
                <a:latin typeface="+mn-lt"/>
                <a:ea typeface="+mn-ea"/>
                <a:cs typeface="+mn-cs"/>
              </a:rPr>
              <a:t>방법은 클래스 간 데이터의 불균형을 해결하기 위해 </a:t>
            </a:r>
            <a:r>
              <a:rPr lang="ko-KR" altLang="en-US" sz="1200" b="0" i="0" kern="1200" dirty="0" err="1" smtClean="0">
                <a:solidFill>
                  <a:schemeClr val="tx1"/>
                </a:solidFill>
                <a:effectLst/>
                <a:latin typeface="+mn-lt"/>
                <a:ea typeface="+mn-ea"/>
                <a:cs typeface="+mn-cs"/>
              </a:rPr>
              <a:t>클래스별로</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데이터셋을</a:t>
            </a:r>
            <a:r>
              <a:rPr lang="ko-KR" altLang="en-US" sz="1200" b="0" i="0" kern="1200" dirty="0" smtClean="0">
                <a:solidFill>
                  <a:schemeClr val="tx1"/>
                </a:solidFill>
                <a:effectLst/>
                <a:latin typeface="+mn-lt"/>
                <a:ea typeface="+mn-ea"/>
                <a:cs typeface="+mn-cs"/>
              </a:rPr>
              <a:t> 생성하고 이를 사용하여 네트워크를 추가로 학습함으로써 각 클래스에 더 맞춤화된 모델을 구축합니다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소수 클래스에 대한 예측 능력을 향상시키고 전반적인 분류 성능을 향상시킬 수 있는 장점을 제공합니다</a:t>
            </a:r>
          </a:p>
          <a:p>
            <a:pPr rtl="0"/>
            <a:endParaRPr lang="en-US" altLang="ko-KR" sz="1200" b="0" i="0" kern="1200" dirty="0" smtClean="0">
              <a:solidFill>
                <a:schemeClr val="tx1"/>
              </a:solidFill>
              <a:effectLst/>
              <a:latin typeface="+mn-lt"/>
              <a:ea typeface="+mn-ea"/>
              <a:cs typeface="+mn-cs"/>
            </a:endParaRPr>
          </a:p>
          <a:p>
            <a:pPr rtl="0"/>
            <a:endParaRPr lang="en-US" altLang="ko-KR" sz="1200" b="0" i="0" kern="1200" dirty="0" smtClean="0">
              <a:solidFill>
                <a:schemeClr val="tx1"/>
              </a:solidFill>
              <a:effectLst/>
              <a:latin typeface="+mn-lt"/>
              <a:ea typeface="+mn-ea"/>
              <a:cs typeface="+mn-cs"/>
            </a:endParaRPr>
          </a:p>
          <a:p>
            <a:pPr rtl="0"/>
            <a:endParaRPr lang="en-US" altLang="ko-KR" sz="1200" b="0" i="0" kern="1200" dirty="0" smtClean="0">
              <a:solidFill>
                <a:schemeClr val="tx1"/>
              </a:solidFill>
              <a:effectLst/>
              <a:latin typeface="+mn-lt"/>
              <a:ea typeface="+mn-ea"/>
              <a:cs typeface="+mn-cs"/>
            </a:endParaRPr>
          </a:p>
          <a:p>
            <a:pPr rtl="0"/>
            <a:r>
              <a:rPr lang="ko-KR" altLang="en-US" sz="1200" b="0" i="0" kern="1200" dirty="0" smtClean="0">
                <a:solidFill>
                  <a:schemeClr val="tx1"/>
                </a:solidFill>
                <a:effectLst/>
                <a:latin typeface="+mn-lt"/>
                <a:ea typeface="+mn-ea"/>
                <a:cs typeface="+mn-cs"/>
              </a:rPr>
              <a:t>장점 </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불균형 데이터로 인한 방해를 피함</a:t>
            </a:r>
            <a:r>
              <a:rPr lang="en-US" altLang="ko-KR" sz="1200" b="0" i="0" kern="1200" dirty="0" smtClean="0">
                <a:solidFill>
                  <a:schemeClr val="tx1"/>
                </a:solidFill>
                <a:effectLst/>
                <a:latin typeface="+mn-lt"/>
                <a:ea typeface="+mn-ea"/>
                <a:cs typeface="+mn-cs"/>
              </a:rPr>
              <a:t>. manually cropped input</a:t>
            </a:r>
            <a:r>
              <a:rPr lang="ko-KR" altLang="en-US" sz="1200" b="0" i="0" kern="1200" dirty="0" smtClean="0">
                <a:solidFill>
                  <a:schemeClr val="tx1"/>
                </a:solidFill>
                <a:effectLst/>
                <a:latin typeface="+mn-lt"/>
                <a:ea typeface="+mn-ea"/>
                <a:cs typeface="+mn-cs"/>
              </a:rPr>
              <a:t>이 효과적으로 </a:t>
            </a:r>
            <a:r>
              <a:rPr lang="ko-KR" altLang="en-US" sz="1200" b="0" i="0" kern="1200" dirty="0" err="1" smtClean="0">
                <a:solidFill>
                  <a:schemeClr val="tx1"/>
                </a:solidFill>
                <a:effectLst/>
                <a:latin typeface="+mn-lt"/>
                <a:ea typeface="+mn-ea"/>
                <a:cs typeface="+mn-cs"/>
              </a:rPr>
              <a:t>파라미터</a:t>
            </a:r>
            <a:r>
              <a:rPr lang="ko-KR" altLang="en-US" sz="1200" b="0" i="0" kern="1200" dirty="0" smtClean="0">
                <a:solidFill>
                  <a:schemeClr val="tx1"/>
                </a:solidFill>
                <a:effectLst/>
                <a:latin typeface="+mn-lt"/>
                <a:ea typeface="+mn-ea"/>
                <a:cs typeface="+mn-cs"/>
              </a:rPr>
              <a:t> 수를 </a:t>
            </a:r>
            <a:r>
              <a:rPr lang="ko-KR" altLang="en-US" sz="1200" b="0" i="0" kern="1200" dirty="0" err="1" smtClean="0">
                <a:solidFill>
                  <a:schemeClr val="tx1"/>
                </a:solidFill>
                <a:effectLst/>
                <a:latin typeface="+mn-lt"/>
                <a:ea typeface="+mn-ea"/>
                <a:cs typeface="+mn-cs"/>
              </a:rPr>
              <a:t>줄여줌</a:t>
            </a:r>
            <a:endParaRPr lang="ko-KR" altLang="en-US"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단점 </a:t>
            </a:r>
            <a:r>
              <a:rPr lang="en-US" altLang="ko-KR" sz="1200" b="0" i="0" kern="1200" dirty="0" smtClean="0">
                <a:solidFill>
                  <a:schemeClr val="tx1"/>
                </a:solidFill>
                <a:effectLst/>
                <a:latin typeface="+mn-lt"/>
                <a:ea typeface="+mn-ea"/>
                <a:cs typeface="+mn-cs"/>
              </a:rPr>
              <a:t>: </a:t>
            </a:r>
          </a:p>
          <a:p>
            <a:pPr rtl="0"/>
            <a:r>
              <a:rPr lang="en-US" altLang="ko-KR" sz="1200" b="0" i="0" kern="1200" dirty="0" smtClean="0">
                <a:solidFill>
                  <a:schemeClr val="tx1"/>
                </a:solidFill>
                <a:effectLst/>
                <a:latin typeface="+mn-lt"/>
                <a:ea typeface="+mn-ea"/>
                <a:cs typeface="+mn-cs"/>
              </a:rPr>
              <a:t>downstream</a:t>
            </a:r>
            <a:r>
              <a:rPr lang="ko-KR" altLang="en-US" sz="1200" b="0" i="0" kern="1200" dirty="0" smtClean="0">
                <a:solidFill>
                  <a:schemeClr val="tx1"/>
                </a:solidFill>
                <a:effectLst/>
                <a:latin typeface="+mn-lt"/>
                <a:ea typeface="+mn-ea"/>
                <a:cs typeface="+mn-cs"/>
              </a:rPr>
              <a:t>의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효과가 </a:t>
            </a:r>
            <a:r>
              <a:rPr lang="en-US" altLang="ko-KR" sz="1200" b="0" i="0" kern="1200" dirty="0" smtClean="0">
                <a:solidFill>
                  <a:schemeClr val="tx1"/>
                </a:solidFill>
                <a:effectLst/>
                <a:latin typeface="+mn-lt"/>
                <a:ea typeface="+mn-ea"/>
                <a:cs typeface="+mn-cs"/>
              </a:rPr>
              <a:t>upstream net</a:t>
            </a:r>
            <a:r>
              <a:rPr lang="ko-KR" altLang="en-US" sz="1200" b="0" i="0" kern="1200" dirty="0" smtClean="0">
                <a:solidFill>
                  <a:schemeClr val="tx1"/>
                </a:solidFill>
                <a:effectLst/>
                <a:latin typeface="+mn-lt"/>
                <a:ea typeface="+mn-ea"/>
                <a:cs typeface="+mn-cs"/>
              </a:rPr>
              <a:t>에 좌지우지됨</a:t>
            </a:r>
          </a:p>
          <a:p>
            <a:pPr rtl="0"/>
            <a:r>
              <a:rPr lang="en-US" altLang="ko-KR" sz="1200" b="0" i="0" kern="1200" dirty="0" smtClean="0">
                <a:solidFill>
                  <a:schemeClr val="tx1"/>
                </a:solidFill>
                <a:effectLst/>
                <a:latin typeface="+mn-lt"/>
                <a:ea typeface="+mn-ea"/>
                <a:cs typeface="+mn-cs"/>
              </a:rPr>
              <a:t>upstream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결과만 </a:t>
            </a:r>
            <a:r>
              <a:rPr lang="en-US" altLang="ko-KR" sz="1200" b="0" i="0" kern="1200" dirty="0" smtClean="0">
                <a:solidFill>
                  <a:schemeClr val="tx1"/>
                </a:solidFill>
                <a:effectLst/>
                <a:latin typeface="+mn-lt"/>
                <a:ea typeface="+mn-ea"/>
                <a:cs typeface="+mn-cs"/>
              </a:rPr>
              <a:t>Input</a:t>
            </a:r>
            <a:r>
              <a:rPr lang="ko-KR" altLang="en-US" sz="1200" b="0" i="0" kern="1200" dirty="0" smtClean="0">
                <a:solidFill>
                  <a:schemeClr val="tx1"/>
                </a:solidFill>
                <a:effectLst/>
                <a:latin typeface="+mn-lt"/>
                <a:ea typeface="+mn-ea"/>
                <a:cs typeface="+mn-cs"/>
              </a:rPr>
              <a:t>으로 여겨지기때문에 </a:t>
            </a:r>
            <a:r>
              <a:rPr lang="en-US" altLang="ko-KR" sz="1200" b="0" i="0" kern="1200" dirty="0" smtClean="0">
                <a:solidFill>
                  <a:schemeClr val="tx1"/>
                </a:solidFill>
                <a:effectLst/>
                <a:latin typeface="+mn-lt"/>
                <a:ea typeface="+mn-ea"/>
                <a:cs typeface="+mn-cs"/>
              </a:rPr>
              <a:t>downstream network</a:t>
            </a:r>
            <a:r>
              <a:rPr lang="ko-KR" altLang="en-US" sz="1200" b="0" i="0" kern="1200" dirty="0" smtClean="0">
                <a:solidFill>
                  <a:schemeClr val="tx1"/>
                </a:solidFill>
                <a:effectLst/>
                <a:latin typeface="+mn-lt"/>
                <a:ea typeface="+mn-ea"/>
                <a:cs typeface="+mn-cs"/>
              </a:rPr>
              <a:t>는 다른 이미지를 보조 정보로 사용할 수 없음 </a:t>
            </a:r>
            <a:r>
              <a:rPr lang="en-US" altLang="ko-KR" sz="1200" b="0" i="0" kern="1200" dirty="0" smtClean="0">
                <a:solidFill>
                  <a:schemeClr val="tx1"/>
                </a:solidFill>
                <a:effectLst/>
                <a:latin typeface="+mn-lt"/>
                <a:ea typeface="+mn-ea"/>
                <a:cs typeface="+mn-cs"/>
              </a:rPr>
              <a:t>-&gt; </a:t>
            </a:r>
            <a:r>
              <a:rPr lang="ko-KR" altLang="en-US" sz="1200" b="0" i="0" kern="1200" dirty="0" smtClean="0">
                <a:solidFill>
                  <a:schemeClr val="tx1"/>
                </a:solidFill>
                <a:effectLst/>
                <a:latin typeface="+mn-lt"/>
                <a:ea typeface="+mn-ea"/>
                <a:cs typeface="+mn-cs"/>
              </a:rPr>
              <a:t>다른 </a:t>
            </a:r>
            <a:r>
              <a:rPr lang="en-US" altLang="ko-KR" sz="1200" b="0" i="0" kern="1200" dirty="0" smtClean="0">
                <a:solidFill>
                  <a:schemeClr val="tx1"/>
                </a:solidFill>
                <a:effectLst/>
                <a:latin typeface="+mn-lt"/>
                <a:ea typeface="+mn-ea"/>
                <a:cs typeface="+mn-cs"/>
              </a:rPr>
              <a:t>task</a:t>
            </a:r>
            <a:r>
              <a:rPr lang="ko-KR" altLang="en-US" sz="1200" b="0" i="0" kern="1200" dirty="0" smtClean="0">
                <a:solidFill>
                  <a:schemeClr val="tx1"/>
                </a:solidFill>
                <a:effectLst/>
                <a:latin typeface="+mn-lt"/>
                <a:ea typeface="+mn-ea"/>
                <a:cs typeface="+mn-cs"/>
              </a:rPr>
              <a:t>에 도움이 안됨 </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종양 위치 감지 등</a:t>
            </a:r>
            <a:r>
              <a:rPr lang="en-US" altLang="ko-KR" sz="1200" b="0" i="0" kern="1200" dirty="0" smtClean="0">
                <a:solidFill>
                  <a:schemeClr val="tx1"/>
                </a:solidFill>
                <a:effectLst/>
                <a:latin typeface="+mn-lt"/>
                <a:ea typeface="+mn-ea"/>
                <a:cs typeface="+mn-cs"/>
              </a:rPr>
              <a:t>)</a:t>
            </a:r>
          </a:p>
          <a:p>
            <a:endParaRPr lang="en-US" dirty="0" smtClean="0"/>
          </a:p>
          <a:p>
            <a:endParaRPr lang="en-US" dirty="0" smtClean="0"/>
          </a:p>
          <a:p>
            <a:r>
              <a:rPr lang="en-US" dirty="0" smtClean="0"/>
              <a:t>--------</a:t>
            </a:r>
          </a:p>
          <a:p>
            <a:r>
              <a:rPr lang="ko-KR" altLang="en-US" dirty="0" smtClean="0"/>
              <a:t>이를 보완하기 위해 여러 시도</a:t>
            </a:r>
            <a:endParaRPr lang="en-US" altLang="ko-KR" dirty="0" smtClean="0"/>
          </a:p>
          <a:p>
            <a:r>
              <a:rPr lang="en-US" dirty="0" smtClean="0"/>
              <a:t>Cascade unit</a:t>
            </a:r>
            <a:r>
              <a:rPr lang="ko-KR" altLang="en-US" dirty="0" smtClean="0"/>
              <a:t>을 </a:t>
            </a:r>
            <a:r>
              <a:rPr lang="en-US" altLang="ko-KR" dirty="0" smtClean="0"/>
              <a:t>3D</a:t>
            </a:r>
            <a:r>
              <a:rPr lang="en-US" altLang="ko-KR" baseline="0" dirty="0" smtClean="0"/>
              <a:t> net, </a:t>
            </a:r>
            <a:r>
              <a:rPr lang="en-US" altLang="ko-KR" baseline="0" dirty="0" err="1" smtClean="0"/>
              <a:t>Unet</a:t>
            </a:r>
            <a:r>
              <a:rPr lang="ko-KR" altLang="en-US" baseline="0" dirty="0" smtClean="0"/>
              <a:t>등 여러 종류의 모델로 바꿔보거나 </a:t>
            </a:r>
            <a:r>
              <a:rPr lang="en-US" altLang="ko-KR" baseline="0" dirty="0" smtClean="0"/>
              <a:t>2 stage cascaded U-net</a:t>
            </a:r>
            <a:r>
              <a:rPr lang="ko-KR" altLang="en-US" baseline="0" dirty="0" smtClean="0"/>
              <a:t>을 사용하는 등 변화를 주었다</a:t>
            </a:r>
            <a:r>
              <a:rPr lang="en-US" altLang="ko-KR" baseline="0" dirty="0" smtClean="0"/>
              <a:t>.</a:t>
            </a:r>
          </a:p>
          <a:p>
            <a:r>
              <a:rPr lang="ko-KR" altLang="en-US" baseline="0" dirty="0" smtClean="0"/>
              <a:t>다른 보조 기능도 도입했는데</a:t>
            </a:r>
            <a:r>
              <a:rPr lang="en-US" altLang="ko-KR" baseline="0" dirty="0" smtClean="0"/>
              <a:t>, </a:t>
            </a:r>
            <a:r>
              <a:rPr lang="ko-KR" altLang="en-US" baseline="0" dirty="0" smtClean="0"/>
              <a:t>이중 개인적으로 새롭게 느껴진 아이디어는 </a:t>
            </a:r>
            <a:endParaRPr lang="en-US" altLang="ko-KR" baseline="0" dirty="0" smtClean="0"/>
          </a:p>
          <a:p>
            <a:r>
              <a:rPr lang="ko-KR" altLang="en-US" baseline="0" dirty="0" smtClean="0"/>
              <a:t>뇌의 대칭성을 적용해서 좌뇌와 우뇌 사진의 비슷한 </a:t>
            </a:r>
            <a:r>
              <a:rPr lang="en-US" altLang="ko-KR" baseline="0" dirty="0" smtClean="0"/>
              <a:t>mask</a:t>
            </a:r>
            <a:r>
              <a:rPr lang="ko-KR" altLang="en-US" baseline="0" dirty="0" smtClean="0"/>
              <a:t>를 </a:t>
            </a:r>
            <a:r>
              <a:rPr lang="en-US" altLang="ko-KR" baseline="0" dirty="0" smtClean="0"/>
              <a:t>upstream</a:t>
            </a:r>
            <a:r>
              <a:rPr lang="ko-KR" altLang="en-US" baseline="0" dirty="0" smtClean="0"/>
              <a:t>과 </a:t>
            </a:r>
            <a:r>
              <a:rPr lang="en-US" altLang="ko-KR" baseline="0" dirty="0" smtClean="0"/>
              <a:t>downstream network </a:t>
            </a:r>
            <a:r>
              <a:rPr lang="ko-KR" altLang="en-US" baseline="0" dirty="0" smtClean="0"/>
              <a:t>연결점에 추가하는 것이다</a:t>
            </a:r>
            <a:r>
              <a:rPr lang="en-US" altLang="ko-KR" baseline="0" dirty="0" smtClean="0"/>
              <a:t>. </a:t>
            </a:r>
            <a:r>
              <a:rPr lang="ko-KR" altLang="en-US" baseline="0" dirty="0" smtClean="0"/>
              <a:t>결과적으로 이 방법은 </a:t>
            </a:r>
            <a:r>
              <a:rPr lang="en-US" altLang="ko-KR" baseline="0" dirty="0" smtClean="0"/>
              <a:t>segmentation</a:t>
            </a:r>
            <a:r>
              <a:rPr lang="ko-KR" altLang="en-US" baseline="0" dirty="0" smtClean="0"/>
              <a:t>의 </a:t>
            </a:r>
            <a:r>
              <a:rPr lang="en-US" altLang="ko-KR" baseline="0" dirty="0" smtClean="0"/>
              <a:t>robustness</a:t>
            </a:r>
            <a:r>
              <a:rPr lang="ko-KR" altLang="en-US" baseline="0" dirty="0" smtClean="0"/>
              <a:t>를 개선했다</a:t>
            </a:r>
            <a:r>
              <a:rPr lang="en-US" altLang="ko-KR" baseline="0" dirty="0" smtClean="0"/>
              <a:t>.</a:t>
            </a:r>
          </a:p>
          <a:p>
            <a:r>
              <a:rPr lang="en-US" baseline="0" dirty="0" smtClean="0"/>
              <a:t>------------</a:t>
            </a:r>
          </a:p>
          <a:p>
            <a:endParaRPr lang="en-US" baseline="0" dirty="0" smtClean="0"/>
          </a:p>
          <a:p>
            <a:r>
              <a:rPr lang="ko-KR" altLang="en-US" baseline="0" dirty="0" smtClean="0"/>
              <a:t>이 </a:t>
            </a:r>
            <a:r>
              <a:rPr lang="en-US" altLang="ko-KR" baseline="0" dirty="0" smtClean="0"/>
              <a:t>task</a:t>
            </a:r>
            <a:r>
              <a:rPr lang="ko-KR" altLang="en-US" baseline="0" dirty="0" smtClean="0"/>
              <a:t>에서는 데이터 </a:t>
            </a:r>
            <a:r>
              <a:rPr lang="ko-KR" altLang="en-US" baseline="0" dirty="0" err="1" smtClean="0"/>
              <a:t>불균형뿐만</a:t>
            </a:r>
            <a:r>
              <a:rPr lang="ko-KR" altLang="en-US" baseline="0" dirty="0" smtClean="0"/>
              <a:t> 아니라 </a:t>
            </a:r>
            <a:r>
              <a:rPr lang="ko-KR" altLang="en-US" baseline="0" dirty="0" err="1" smtClean="0"/>
              <a:t>딥러닝</a:t>
            </a:r>
            <a:r>
              <a:rPr lang="ko-KR" altLang="en-US" baseline="0" dirty="0" smtClean="0"/>
              <a:t> 네트워크의 가장 주요한 단점도 고려되어야 헸는데</a:t>
            </a:r>
            <a:r>
              <a:rPr lang="en-US" altLang="ko-KR" baseline="0" dirty="0" smtClean="0"/>
              <a:t>, </a:t>
            </a:r>
            <a:r>
              <a:rPr lang="ko-KR" altLang="en-US" baseline="0" dirty="0" smtClean="0"/>
              <a:t>바로 </a:t>
            </a:r>
            <a:r>
              <a:rPr lang="en-US" altLang="ko-KR" baseline="0" dirty="0" err="1" smtClean="0"/>
              <a:t>hyperparameter</a:t>
            </a:r>
            <a:r>
              <a:rPr lang="en-US" altLang="ko-KR" baseline="0" dirty="0" smtClean="0"/>
              <a:t> </a:t>
            </a:r>
            <a:r>
              <a:rPr lang="ko-KR" altLang="en-US" baseline="0" dirty="0" smtClean="0"/>
              <a:t>선택에 성능이 크게 좌우된다는 점입니다</a:t>
            </a:r>
            <a:r>
              <a:rPr lang="en-US" altLang="ko-KR" baseline="0" dirty="0" smtClean="0"/>
              <a:t>.</a:t>
            </a:r>
          </a:p>
          <a:p>
            <a:r>
              <a:rPr lang="ko-KR" altLang="en-US" baseline="0" dirty="0" smtClean="0"/>
              <a:t>이는 </a:t>
            </a:r>
            <a:r>
              <a:rPr lang="ko-KR" altLang="en-US" baseline="0" dirty="0" err="1" smtClean="0"/>
              <a:t>딥러닝</a:t>
            </a:r>
            <a:r>
              <a:rPr lang="ko-KR" altLang="en-US" baseline="0" dirty="0" smtClean="0"/>
              <a:t> 성능의 일반화에 제한을 </a:t>
            </a:r>
            <a:r>
              <a:rPr lang="ko-KR" altLang="en-US" baseline="0" dirty="0" err="1" smtClean="0"/>
              <a:t>주기떄문에</a:t>
            </a:r>
            <a:r>
              <a:rPr lang="ko-KR" altLang="en-US" baseline="0" dirty="0" smtClean="0"/>
              <a:t> </a:t>
            </a:r>
            <a:r>
              <a:rPr lang="en-US" altLang="ko-KR" baseline="0" dirty="0" smtClean="0"/>
              <a:t>cascaded network</a:t>
            </a:r>
            <a:r>
              <a:rPr lang="ko-KR" altLang="en-US" baseline="0" dirty="0" smtClean="0"/>
              <a:t>는 많은 네트워크를 사용하고 이 결과들을 합치는 시도를 </a:t>
            </a:r>
            <a:r>
              <a:rPr lang="ko-KR" altLang="en-US" baseline="0" dirty="0" err="1" smtClean="0"/>
              <a:t>했찌만</a:t>
            </a:r>
            <a:r>
              <a:rPr lang="en-US" altLang="ko-KR" baseline="0" dirty="0" smtClean="0"/>
              <a:t>,</a:t>
            </a:r>
          </a:p>
          <a:p>
            <a:r>
              <a:rPr lang="en-US" altLang="ko-KR" baseline="0" dirty="0" smtClean="0"/>
              <a:t>downstream network</a:t>
            </a:r>
            <a:r>
              <a:rPr lang="ko-KR" altLang="en-US" baseline="0" dirty="0" smtClean="0"/>
              <a:t>성능이 </a:t>
            </a:r>
            <a:r>
              <a:rPr lang="en-US" altLang="ko-KR" baseline="0" dirty="0" smtClean="0"/>
              <a:t>upstream network</a:t>
            </a:r>
            <a:r>
              <a:rPr lang="ko-KR" altLang="en-US" baseline="0" dirty="0" smtClean="0"/>
              <a:t>에 의존하기떄문에 아직까지는 </a:t>
            </a:r>
            <a:r>
              <a:rPr lang="ko-KR" altLang="en-US" baseline="0" dirty="0" err="1" smtClean="0"/>
              <a:t>한계쩜이</a:t>
            </a:r>
            <a:r>
              <a:rPr lang="ko-KR" altLang="en-US" baseline="0" dirty="0" smtClean="0"/>
              <a:t> 존재합니다</a:t>
            </a:r>
            <a:r>
              <a:rPr lang="en-US" altLang="ko-KR" baseline="0" dirty="0" smtClean="0"/>
              <a:t>.</a:t>
            </a:r>
          </a:p>
          <a:p>
            <a:endParaRPr lang="en-US" altLang="ko-KR" baseline="0" dirty="0" smtClean="0"/>
          </a:p>
          <a:p>
            <a:r>
              <a:rPr lang="ko-KR" altLang="en-US" baseline="0" dirty="0" smtClean="0"/>
              <a:t>따라서 더 </a:t>
            </a:r>
            <a:r>
              <a:rPr lang="en-US" altLang="ko-KR" baseline="0" dirty="0" smtClean="0"/>
              <a:t>robust</a:t>
            </a:r>
            <a:r>
              <a:rPr lang="ko-KR" altLang="en-US" baseline="0" dirty="0" smtClean="0"/>
              <a:t>하고 일반적인 성능의 </a:t>
            </a:r>
            <a:r>
              <a:rPr lang="en-US" altLang="ko-KR" baseline="0" dirty="0" smtClean="0"/>
              <a:t>segmentation</a:t>
            </a:r>
            <a:r>
              <a:rPr lang="ko-KR" altLang="en-US" baseline="0" dirty="0" smtClean="0"/>
              <a:t>을 위해서 제시된 방법이 </a:t>
            </a:r>
            <a:r>
              <a:rPr lang="en-US" altLang="ko-KR" baseline="0" dirty="0" smtClean="0"/>
              <a:t>ensemble</a:t>
            </a:r>
            <a:r>
              <a:rPr lang="ko-KR" altLang="en-US" baseline="0" dirty="0" smtClean="0"/>
              <a:t>입니다</a:t>
            </a:r>
            <a:r>
              <a:rPr lang="en-US" altLang="ko-KR" baseline="0" dirty="0" smtClean="0"/>
              <a:t>.</a:t>
            </a:r>
          </a:p>
          <a:p>
            <a:r>
              <a:rPr lang="en-US" altLang="ko-KR" sz="1200" b="0" i="0" kern="1200" dirty="0" smtClean="0">
                <a:solidFill>
                  <a:schemeClr val="tx1"/>
                </a:solidFill>
                <a:effectLst/>
                <a:latin typeface="+mn-lt"/>
                <a:ea typeface="+mn-ea"/>
                <a:cs typeface="+mn-cs"/>
              </a:rPr>
              <a:t>ensemble </a:t>
            </a:r>
            <a:r>
              <a:rPr lang="ko-KR" altLang="en-US" sz="1200" b="0" i="0" kern="1200" dirty="0" smtClean="0">
                <a:solidFill>
                  <a:schemeClr val="tx1"/>
                </a:solidFill>
                <a:effectLst/>
                <a:latin typeface="+mn-lt"/>
                <a:ea typeface="+mn-ea"/>
                <a:cs typeface="+mn-cs"/>
              </a:rPr>
              <a:t>기법은 </a:t>
            </a:r>
            <a:r>
              <a:rPr lang="en-US" altLang="ko-KR" sz="1200" b="0" i="0" kern="1200" dirty="0" smtClean="0">
                <a:solidFill>
                  <a:schemeClr val="tx1"/>
                </a:solidFill>
                <a:effectLst/>
                <a:latin typeface="+mn-lt"/>
                <a:ea typeface="+mn-ea"/>
                <a:cs typeface="+mn-cs"/>
              </a:rPr>
              <a:t>parameter</a:t>
            </a:r>
            <a:r>
              <a:rPr lang="ko-KR" altLang="en-US" sz="1200" b="0" i="0" kern="1200" dirty="0" smtClean="0">
                <a:solidFill>
                  <a:schemeClr val="tx1"/>
                </a:solidFill>
                <a:effectLst/>
                <a:latin typeface="+mn-lt"/>
                <a:ea typeface="+mn-ea"/>
                <a:cs typeface="+mn-cs"/>
              </a:rPr>
              <a:t>의 </a:t>
            </a:r>
            <a:r>
              <a:rPr lang="en-US" altLang="ko-KR" sz="1200" b="0" i="0" kern="1200" dirty="0" smtClean="0">
                <a:solidFill>
                  <a:schemeClr val="tx1"/>
                </a:solidFill>
                <a:effectLst/>
                <a:latin typeface="+mn-lt"/>
                <a:ea typeface="+mn-ea"/>
                <a:cs typeface="+mn-cs"/>
              </a:rPr>
              <a:t>hypothesis space</a:t>
            </a:r>
            <a:r>
              <a:rPr lang="ko-KR" altLang="en-US" sz="1200" b="0" i="0" kern="1200" dirty="0" smtClean="0">
                <a:solidFill>
                  <a:schemeClr val="tx1"/>
                </a:solidFill>
                <a:effectLst/>
                <a:latin typeface="+mn-lt"/>
                <a:ea typeface="+mn-ea"/>
                <a:cs typeface="+mn-cs"/>
              </a:rPr>
              <a:t>를 넓혀서 수많은 네트워크를 합쳐서 학습될 수 있도록 하고</a:t>
            </a:r>
            <a:r>
              <a:rPr lang="en-US" altLang="ko-KR" sz="1200" b="0" i="0" kern="1200" dirty="0" smtClean="0">
                <a:solidFill>
                  <a:schemeClr val="tx1"/>
                </a:solidFill>
                <a:effectLst/>
                <a:latin typeface="+mn-lt"/>
                <a:ea typeface="+mn-ea"/>
                <a:cs typeface="+mn-cs"/>
              </a:rPr>
              <a:t>, data imbalance</a:t>
            </a:r>
            <a:r>
              <a:rPr lang="ko-KR" altLang="en-US" sz="1200" b="0" i="0" kern="1200" dirty="0" err="1" smtClean="0">
                <a:solidFill>
                  <a:schemeClr val="tx1"/>
                </a:solidFill>
                <a:effectLst/>
                <a:latin typeface="+mn-lt"/>
                <a:ea typeface="+mn-ea"/>
                <a:cs typeface="+mn-cs"/>
              </a:rPr>
              <a:t>에의해</a:t>
            </a:r>
            <a:r>
              <a:rPr lang="ko-KR" altLang="en-US" sz="1200" b="0" i="0" kern="1200" dirty="0" smtClean="0">
                <a:solidFill>
                  <a:schemeClr val="tx1"/>
                </a:solidFill>
                <a:effectLst/>
                <a:latin typeface="+mn-lt"/>
                <a:ea typeface="+mn-ea"/>
                <a:cs typeface="+mn-cs"/>
              </a:rPr>
              <a:t> 야기되는 </a:t>
            </a:r>
            <a:r>
              <a:rPr lang="en-US" altLang="ko-KR" sz="1200" b="0" i="0" kern="1200" dirty="0" smtClean="0">
                <a:solidFill>
                  <a:schemeClr val="tx1"/>
                </a:solidFill>
                <a:effectLst/>
                <a:latin typeface="+mn-lt"/>
                <a:ea typeface="+mn-ea"/>
                <a:cs typeface="+mn-cs"/>
              </a:rPr>
              <a:t>local optimum</a:t>
            </a:r>
            <a:r>
              <a:rPr lang="ko-KR" altLang="en-US" sz="1200" b="0" i="0" kern="1200" dirty="0" smtClean="0">
                <a:solidFill>
                  <a:schemeClr val="tx1"/>
                </a:solidFill>
                <a:effectLst/>
                <a:latin typeface="+mn-lt"/>
                <a:ea typeface="+mn-ea"/>
                <a:cs typeface="+mn-cs"/>
              </a:rPr>
              <a:t>에 빠지지 않도록 한다</a:t>
            </a:r>
            <a:r>
              <a:rPr lang="en-US" altLang="ko-KR" sz="1200" b="0" i="0" kern="1200" dirty="0" smtClean="0">
                <a:solidFill>
                  <a:schemeClr val="tx1"/>
                </a:solidFill>
                <a:effectLst/>
                <a:latin typeface="+mn-lt"/>
                <a:ea typeface="+mn-ea"/>
                <a:cs typeface="+mn-cs"/>
              </a:rPr>
              <a:t>.</a:t>
            </a:r>
            <a:endParaRPr lang="en-US" altLang="ko-KR" baseline="0" dirty="0" smtClean="0"/>
          </a:p>
          <a:p>
            <a:r>
              <a:rPr lang="en-US" altLang="ko-KR" baseline="0" dirty="0" smtClean="0"/>
              <a:t>-------</a:t>
            </a:r>
          </a:p>
          <a:p>
            <a:endParaRPr lang="en-US" altLang="ko-KR" baseline="0" dirty="0" smtClean="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16</a:t>
            </a:fld>
            <a:endParaRPr lang="ko-KR" altLang="en-US"/>
          </a:p>
        </p:txBody>
      </p:sp>
    </p:spTree>
    <p:extLst>
      <p:ext uri="{BB962C8B-B14F-4D97-AF65-F5344CB8AC3E}">
        <p14:creationId xmlns:p14="http://schemas.microsoft.com/office/powerpoint/2010/main" val="4225383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kern="1200" dirty="0" smtClean="0">
                <a:solidFill>
                  <a:schemeClr val="tx1"/>
                </a:solidFill>
                <a:effectLst/>
                <a:latin typeface="+mn-lt"/>
                <a:ea typeface="+mn-ea"/>
                <a:cs typeface="+mn-cs"/>
              </a:rPr>
              <a:t>앞서 다룬 시도들은 모두 </a:t>
            </a:r>
            <a:r>
              <a:rPr lang="en-US" altLang="ko-KR" sz="1200" b="0" i="0" kern="1200" dirty="0" smtClean="0">
                <a:solidFill>
                  <a:schemeClr val="tx1"/>
                </a:solidFill>
                <a:effectLst/>
                <a:latin typeface="+mn-lt"/>
                <a:ea typeface="+mn-ea"/>
                <a:cs typeface="+mn-cs"/>
              </a:rPr>
              <a:t>single task learning</a:t>
            </a:r>
            <a:r>
              <a:rPr lang="ko-KR" altLang="en-US" sz="1200" b="0" i="0" kern="1200" dirty="0" smtClean="0">
                <a:solidFill>
                  <a:schemeClr val="tx1"/>
                </a:solidFill>
                <a:effectLst/>
                <a:latin typeface="+mn-lt"/>
                <a:ea typeface="+mn-ea"/>
                <a:cs typeface="+mn-cs"/>
              </a:rPr>
              <a:t>에 대한 것으로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오직 정확한 </a:t>
            </a:r>
            <a:r>
              <a:rPr lang="en-US" altLang="ko-KR" sz="1200" b="0" i="0" kern="1200" dirty="0" smtClean="0">
                <a:solidFill>
                  <a:schemeClr val="tx1"/>
                </a:solidFill>
                <a:effectLst/>
                <a:latin typeface="+mn-lt"/>
                <a:ea typeface="+mn-ea"/>
                <a:cs typeface="+mn-cs"/>
              </a:rPr>
              <a:t>segmentation</a:t>
            </a:r>
            <a:r>
              <a:rPr lang="ko-KR" altLang="en-US" sz="1200" b="0" i="0" kern="1200" dirty="0" smtClean="0">
                <a:solidFill>
                  <a:schemeClr val="tx1"/>
                </a:solidFill>
                <a:effectLst/>
                <a:latin typeface="+mn-lt"/>
                <a:ea typeface="+mn-ea"/>
                <a:cs typeface="+mn-cs"/>
              </a:rPr>
              <a:t>을 위한 디자인과 최적화 방법이었다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single task learning</a:t>
            </a:r>
            <a:r>
              <a:rPr lang="ko-KR" altLang="en-US" sz="1200" b="0" i="0" kern="1200" dirty="0" smtClean="0">
                <a:solidFill>
                  <a:schemeClr val="tx1"/>
                </a:solidFill>
                <a:effectLst/>
                <a:latin typeface="+mn-lt"/>
                <a:ea typeface="+mn-ea"/>
                <a:cs typeface="+mn-cs"/>
              </a:rPr>
              <a:t>의 단점</a:t>
            </a:r>
          </a:p>
          <a:p>
            <a:pPr rtl="0"/>
            <a:r>
              <a:rPr lang="en-US" altLang="ko-KR" sz="1200" b="0" i="0" kern="1200" dirty="0" smtClean="0">
                <a:solidFill>
                  <a:schemeClr val="tx1"/>
                </a:solidFill>
                <a:effectLst/>
                <a:latin typeface="+mn-lt"/>
                <a:ea typeface="+mn-ea"/>
                <a:cs typeface="+mn-cs"/>
              </a:rPr>
              <a:t>- single task</a:t>
            </a:r>
            <a:r>
              <a:rPr lang="ko-KR" altLang="en-US" sz="1200" b="0" i="0" kern="1200" dirty="0" smtClean="0">
                <a:solidFill>
                  <a:schemeClr val="tx1"/>
                </a:solidFill>
                <a:effectLst/>
                <a:latin typeface="+mn-lt"/>
                <a:ea typeface="+mn-ea"/>
                <a:cs typeface="+mn-cs"/>
              </a:rPr>
              <a:t>의 </a:t>
            </a:r>
            <a:r>
              <a:rPr lang="en-US" altLang="ko-KR" sz="1200" b="0" i="0" kern="1200" dirty="0" smtClean="0">
                <a:solidFill>
                  <a:schemeClr val="tx1"/>
                </a:solidFill>
                <a:effectLst/>
                <a:latin typeface="+mn-lt"/>
                <a:ea typeface="+mn-ea"/>
                <a:cs typeface="+mn-cs"/>
              </a:rPr>
              <a:t>training target</a:t>
            </a:r>
            <a:r>
              <a:rPr lang="ko-KR" altLang="en-US" sz="1200" b="0" i="0" kern="1200" dirty="0" smtClean="0">
                <a:solidFill>
                  <a:schemeClr val="tx1"/>
                </a:solidFill>
                <a:effectLst/>
                <a:latin typeface="+mn-lt"/>
                <a:ea typeface="+mn-ea"/>
                <a:cs typeface="+mn-cs"/>
              </a:rPr>
              <a:t>이 다른 </a:t>
            </a:r>
            <a:r>
              <a:rPr lang="en-US" altLang="ko-KR" sz="1200" b="0" i="0" kern="1200" dirty="0" smtClean="0">
                <a:solidFill>
                  <a:schemeClr val="tx1"/>
                </a:solidFill>
                <a:effectLst/>
                <a:latin typeface="+mn-lt"/>
                <a:ea typeface="+mn-ea"/>
                <a:cs typeface="+mn-cs"/>
              </a:rPr>
              <a:t>task</a:t>
            </a:r>
            <a:r>
              <a:rPr lang="ko-KR" altLang="en-US" sz="1200" b="0" i="0" kern="1200" dirty="0" smtClean="0">
                <a:solidFill>
                  <a:schemeClr val="tx1"/>
                </a:solidFill>
                <a:effectLst/>
                <a:latin typeface="+mn-lt"/>
                <a:ea typeface="+mn-ea"/>
                <a:cs typeface="+mn-cs"/>
              </a:rPr>
              <a:t>에 잠재된 정보들을 무시할 수 있다</a:t>
            </a:r>
          </a:p>
          <a:p>
            <a:pPr rtl="0"/>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연관된 </a:t>
            </a:r>
            <a:r>
              <a:rPr lang="en-US" altLang="ko-KR" sz="1200" b="0" i="0" kern="1200" dirty="0" smtClean="0">
                <a:solidFill>
                  <a:schemeClr val="tx1"/>
                </a:solidFill>
                <a:effectLst/>
                <a:latin typeface="+mn-lt"/>
                <a:ea typeface="+mn-ea"/>
                <a:cs typeface="+mn-cs"/>
              </a:rPr>
              <a:t>task</a:t>
            </a:r>
            <a:r>
              <a:rPr lang="ko-KR" altLang="en-US" sz="1200" b="0" i="0" kern="1200" dirty="0" smtClean="0">
                <a:solidFill>
                  <a:schemeClr val="tx1"/>
                </a:solidFill>
                <a:effectLst/>
                <a:latin typeface="+mn-lt"/>
                <a:ea typeface="+mn-ea"/>
                <a:cs typeface="+mn-cs"/>
              </a:rPr>
              <a:t>의 정보들은 </a:t>
            </a:r>
            <a:r>
              <a:rPr lang="en-US" altLang="ko-KR" sz="1200" b="0" i="0" kern="1200" dirty="0" smtClean="0">
                <a:solidFill>
                  <a:schemeClr val="tx1"/>
                </a:solidFill>
                <a:effectLst/>
                <a:latin typeface="+mn-lt"/>
                <a:ea typeface="+mn-ea"/>
                <a:cs typeface="+mn-cs"/>
              </a:rPr>
              <a:t>tumor segmentation</a:t>
            </a:r>
            <a:r>
              <a:rPr lang="ko-KR" altLang="en-US" sz="1200" b="0" i="0" kern="1200" dirty="0" smtClean="0">
                <a:solidFill>
                  <a:schemeClr val="tx1"/>
                </a:solidFill>
                <a:effectLst/>
                <a:latin typeface="+mn-lt"/>
                <a:ea typeface="+mn-ea"/>
                <a:cs typeface="+mn-cs"/>
              </a:rPr>
              <a:t>의 성능을 올릴 수 있는데 말이다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ko-KR" altLang="en-US" sz="1200" b="0" i="0" kern="1200" dirty="0" smtClean="0">
                <a:solidFill>
                  <a:schemeClr val="tx1"/>
                </a:solidFill>
                <a:effectLst/>
                <a:latin typeface="+mn-lt"/>
                <a:ea typeface="+mn-ea"/>
                <a:cs typeface="+mn-cs"/>
              </a:rPr>
              <a:t>이에</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최근 몇년간 많은 연구들이 기본적으로 뇌종양의 정확한 </a:t>
            </a:r>
            <a:r>
              <a:rPr lang="en-US" altLang="ko-KR" sz="1200" b="0" i="0" kern="1200" dirty="0" smtClean="0">
                <a:solidFill>
                  <a:schemeClr val="tx1"/>
                </a:solidFill>
                <a:effectLst/>
                <a:latin typeface="+mn-lt"/>
                <a:ea typeface="+mn-ea"/>
                <a:cs typeface="+mn-cs"/>
              </a:rPr>
              <a:t>segmentation</a:t>
            </a:r>
            <a:r>
              <a:rPr lang="ko-KR" altLang="en-US" sz="1200" b="0" i="0" kern="1200" dirty="0" smtClean="0">
                <a:solidFill>
                  <a:schemeClr val="tx1"/>
                </a:solidFill>
                <a:effectLst/>
                <a:latin typeface="+mn-lt"/>
                <a:ea typeface="+mn-ea"/>
                <a:cs typeface="+mn-cs"/>
              </a:rPr>
              <a:t>를 두고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이에 추가로 보조적인 </a:t>
            </a:r>
            <a:r>
              <a:rPr lang="en-US" altLang="ko-KR" sz="1200" b="0" i="0" kern="1200" dirty="0" smtClean="0">
                <a:solidFill>
                  <a:schemeClr val="tx1"/>
                </a:solidFill>
                <a:effectLst/>
                <a:latin typeface="+mn-lt"/>
                <a:ea typeface="+mn-ea"/>
                <a:cs typeface="+mn-cs"/>
              </a:rPr>
              <a:t>task</a:t>
            </a:r>
            <a:r>
              <a:rPr lang="ko-KR" altLang="en-US" sz="1200" b="0" i="0" kern="1200" dirty="0" smtClean="0">
                <a:solidFill>
                  <a:schemeClr val="tx1"/>
                </a:solidFill>
                <a:effectLst/>
                <a:latin typeface="+mn-lt"/>
                <a:ea typeface="+mn-ea"/>
                <a:cs typeface="+mn-cs"/>
              </a:rPr>
              <a:t>를 제시하면서 </a:t>
            </a:r>
            <a:r>
              <a:rPr lang="en-US" altLang="ko-KR" sz="1200" b="0" i="0" kern="1200" dirty="0" smtClean="0">
                <a:solidFill>
                  <a:schemeClr val="tx1"/>
                </a:solidFill>
                <a:effectLst/>
                <a:latin typeface="+mn-lt"/>
                <a:ea typeface="+mn-ea"/>
                <a:cs typeface="+mn-cs"/>
              </a:rPr>
              <a:t>multi-task learning</a:t>
            </a:r>
            <a:r>
              <a:rPr lang="ko-KR" altLang="en-US" sz="1200" b="0" i="0" kern="1200" dirty="0" smtClean="0">
                <a:solidFill>
                  <a:schemeClr val="tx1"/>
                </a:solidFill>
                <a:effectLst/>
                <a:latin typeface="+mn-lt"/>
                <a:ea typeface="+mn-ea"/>
                <a:cs typeface="+mn-cs"/>
              </a:rPr>
              <a:t>관점으로 연구를 하기 시작했다</a:t>
            </a:r>
            <a:r>
              <a:rPr lang="en-US" altLang="ko-KR" sz="1200" b="0" i="0" kern="1200" dirty="0" smtClean="0">
                <a:solidFill>
                  <a:schemeClr val="tx1"/>
                </a:solidFill>
                <a:effectLst/>
                <a:latin typeface="+mn-lt"/>
                <a:ea typeface="+mn-ea"/>
                <a:cs typeface="+mn-cs"/>
              </a:rPr>
              <a:t>. </a:t>
            </a:r>
          </a:p>
          <a:p>
            <a:pPr rtl="0"/>
            <a:r>
              <a:rPr lang="ko-KR" altLang="en-US" sz="1200" b="0" i="0" kern="1200" dirty="0" smtClean="0">
                <a:solidFill>
                  <a:schemeClr val="tx1"/>
                </a:solidFill>
                <a:effectLst/>
                <a:latin typeface="+mn-lt"/>
                <a:ea typeface="+mn-ea"/>
                <a:cs typeface="+mn-cs"/>
              </a:rPr>
              <a:t>멀티 태스크 학습의 </a:t>
            </a:r>
            <a:r>
              <a:rPr lang="en-US" altLang="ko-KR" sz="1200" b="0" i="0" kern="1200" dirty="0" smtClean="0">
                <a:solidFill>
                  <a:schemeClr val="tx1"/>
                </a:solidFill>
                <a:effectLst/>
                <a:latin typeface="+mn-lt"/>
                <a:ea typeface="+mn-ea"/>
                <a:cs typeface="+mn-cs"/>
              </a:rPr>
              <a:t>main setting</a:t>
            </a:r>
          </a:p>
          <a:p>
            <a:pPr rtl="0"/>
            <a:r>
              <a:rPr lang="en-US" altLang="ko-KR" sz="1200" b="0" i="0" kern="1200" dirty="0" smtClean="0">
                <a:solidFill>
                  <a:schemeClr val="tx1"/>
                </a:solidFill>
                <a:effectLst/>
                <a:latin typeface="+mn-lt"/>
                <a:ea typeface="+mn-ea"/>
                <a:cs typeface="+mn-cs"/>
              </a:rPr>
              <a:t>- low-level feature representation (multiple task</a:t>
            </a:r>
            <a:r>
              <a:rPr lang="ko-KR" altLang="en-US" sz="1200" b="0" i="0" kern="1200" dirty="0" smtClean="0">
                <a:solidFill>
                  <a:schemeClr val="tx1"/>
                </a:solidFill>
                <a:effectLst/>
                <a:latin typeface="+mn-lt"/>
                <a:ea typeface="+mn-ea"/>
                <a:cs typeface="+mn-cs"/>
              </a:rPr>
              <a:t>들과 공유될 수 있음</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-&gt; representation </a:t>
            </a:r>
            <a:r>
              <a:rPr lang="ko-KR" altLang="en-US" sz="1200" b="0" i="0" kern="1200" dirty="0" smtClean="0">
                <a:solidFill>
                  <a:schemeClr val="tx1"/>
                </a:solidFill>
                <a:effectLst/>
                <a:latin typeface="+mn-lt"/>
                <a:ea typeface="+mn-ea"/>
                <a:cs typeface="+mn-cs"/>
              </a:rPr>
              <a:t>공유의 장점</a:t>
            </a:r>
            <a:r>
              <a:rPr lang="en-US" altLang="ko-KR" sz="1200" b="0" i="0" kern="1200" dirty="0" smtClean="0">
                <a:solidFill>
                  <a:schemeClr val="tx1"/>
                </a:solidFill>
                <a:effectLst/>
                <a:latin typeface="+mn-lt"/>
                <a:ea typeface="+mn-ea"/>
                <a:cs typeface="+mn-cs"/>
              </a:rPr>
              <a:t>: </a:t>
            </a:r>
          </a:p>
          <a:p>
            <a:pPr rtl="0"/>
            <a:r>
              <a:rPr lang="en-US" altLang="ko-KR" sz="1200" b="0" i="0" kern="1200" dirty="0" smtClean="0">
                <a:solidFill>
                  <a:schemeClr val="tx1"/>
                </a:solidFill>
                <a:effectLst/>
                <a:latin typeface="+mn-lt"/>
                <a:ea typeface="+mn-ea"/>
                <a:cs typeface="+mn-cs"/>
              </a:rPr>
              <a:t>1 shallow shared representation</a:t>
            </a:r>
            <a:r>
              <a:rPr lang="ko-KR" altLang="en-US" sz="1200" b="0" i="0" kern="1200" dirty="0" smtClean="0">
                <a:solidFill>
                  <a:schemeClr val="tx1"/>
                </a:solidFill>
                <a:effectLst/>
                <a:latin typeface="+mn-lt"/>
                <a:ea typeface="+mn-ea"/>
                <a:cs typeface="+mn-cs"/>
              </a:rPr>
              <a:t>통해서 학습된 도메인과 연관된 정보들을 서로 공유 </a:t>
            </a:r>
            <a:r>
              <a:rPr lang="en-US" altLang="ko-KR" sz="1200" b="0" i="0" kern="1200" dirty="0" smtClean="0">
                <a:solidFill>
                  <a:schemeClr val="tx1"/>
                </a:solidFill>
                <a:effectLst/>
                <a:latin typeface="+mn-lt"/>
                <a:ea typeface="+mn-ea"/>
                <a:cs typeface="+mn-cs"/>
              </a:rPr>
              <a:t>-&gt; </a:t>
            </a:r>
            <a:r>
              <a:rPr lang="ko-KR" altLang="en-US" sz="1200" b="0" i="0" kern="1200" dirty="0" smtClean="0">
                <a:solidFill>
                  <a:schemeClr val="tx1"/>
                </a:solidFill>
                <a:effectLst/>
                <a:latin typeface="+mn-lt"/>
                <a:ea typeface="+mn-ea"/>
                <a:cs typeface="+mn-cs"/>
              </a:rPr>
              <a:t>학습을 촉진하고 업데이트된 정보를 얻는 능력을 강화</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2. </a:t>
            </a:r>
            <a:r>
              <a:rPr lang="ko-KR" altLang="en-US" sz="1200" b="0" i="0" kern="1200" dirty="0" smtClean="0">
                <a:solidFill>
                  <a:schemeClr val="tx1"/>
                </a:solidFill>
                <a:effectLst/>
                <a:latin typeface="+mn-lt"/>
                <a:ea typeface="+mn-ea"/>
                <a:cs typeface="+mn-cs"/>
              </a:rPr>
              <a:t>상호 규제</a:t>
            </a:r>
          </a:p>
          <a:p>
            <a:endParaRPr lang="en-US" dirty="0" smtClean="0"/>
          </a:p>
          <a:p>
            <a:r>
              <a:rPr lang="en-US" dirty="0" smtClean="0"/>
              <a:t>Most multi-task designs use shared encoder</a:t>
            </a:r>
            <a:r>
              <a:rPr lang="en-US" baseline="0" dirty="0" smtClean="0"/>
              <a:t> </a:t>
            </a:r>
            <a:r>
              <a:rPr lang="en-US" dirty="0" smtClean="0"/>
              <a:t>to extract features and independent decoders to process different tasks.</a:t>
            </a:r>
          </a:p>
          <a:p>
            <a:r>
              <a:rPr lang="en-US" dirty="0" smtClean="0"/>
              <a:t>From the perspective of parameter update, the</a:t>
            </a:r>
            <a:r>
              <a:rPr lang="en-US" baseline="0" dirty="0" smtClean="0"/>
              <a:t> </a:t>
            </a:r>
            <a:r>
              <a:rPr lang="en-US" dirty="0" smtClean="0"/>
              <a:t>role of auxiliary task is to further regularize shared encoder’s</a:t>
            </a:r>
            <a:r>
              <a:rPr lang="en-US" baseline="0" dirty="0" smtClean="0"/>
              <a:t> </a:t>
            </a:r>
            <a:r>
              <a:rPr lang="en-US" dirty="0" smtClean="0"/>
              <a:t>parameter.</a:t>
            </a:r>
          </a:p>
          <a:p>
            <a:endParaRPr lang="en-US" dirty="0" smtClean="0"/>
          </a:p>
          <a:p>
            <a:r>
              <a:rPr lang="ko-KR" altLang="en-US" dirty="0" smtClean="0"/>
              <a:t>보조 업무와 메인 업무를 동시에 최적화해야하기때문에 찾아야하는 </a:t>
            </a:r>
            <a:r>
              <a:rPr lang="en-US" altLang="ko-KR" dirty="0" smtClean="0"/>
              <a:t>parameter</a:t>
            </a:r>
            <a:r>
              <a:rPr lang="en-US" altLang="ko-KR" baseline="0" dirty="0" smtClean="0"/>
              <a:t> </a:t>
            </a:r>
            <a:r>
              <a:rPr lang="en-US" altLang="ko-KR" baseline="0" dirty="0" err="1" smtClean="0"/>
              <a:t>spce</a:t>
            </a:r>
            <a:r>
              <a:rPr lang="ko-KR" altLang="en-US" baseline="0" dirty="0" smtClean="0"/>
              <a:t>가 줄어들고</a:t>
            </a:r>
            <a:r>
              <a:rPr lang="en-US" altLang="ko-KR" baseline="0" dirty="0" smtClean="0"/>
              <a:t>, </a:t>
            </a:r>
            <a:r>
              <a:rPr lang="ko-KR" altLang="en-US" baseline="0" dirty="0" smtClean="0"/>
              <a:t>추출된 특징들이 더 </a:t>
            </a:r>
            <a:r>
              <a:rPr lang="ko-KR" altLang="en-US" baseline="0" dirty="0" err="1" smtClean="0"/>
              <a:t>일반화되도록한다</a:t>
            </a:r>
            <a:r>
              <a:rPr lang="en-US" altLang="ko-KR" baseline="0" dirty="0" smtClean="0"/>
              <a:t>.</a:t>
            </a:r>
            <a:endParaRPr lang="en-US" dirty="0" smtClean="0"/>
          </a:p>
          <a:p>
            <a:endParaRPr lang="en-US" dirty="0" smtClean="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17</a:t>
            </a:fld>
            <a:endParaRPr lang="ko-KR" altLang="en-US"/>
          </a:p>
        </p:txBody>
      </p:sp>
    </p:spTree>
    <p:extLst>
      <p:ext uri="{BB962C8B-B14F-4D97-AF65-F5344CB8AC3E}">
        <p14:creationId xmlns:p14="http://schemas.microsoft.com/office/powerpoint/2010/main" val="75118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Sometimes, the more accurate the prediction of the machine learning model does not always mean the better for business as there might be some misalignment between data science metric and business metric. Therefore, a custom loss function is crucial in order to drive machine learning model to the same goal as the business’s objective.</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때때로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기계 학습 모델의 예측이 </a:t>
            </a:r>
            <a:r>
              <a:rPr lang="ko-KR" altLang="en-US" sz="1200" b="0" i="0" kern="1200" dirty="0" err="1" smtClean="0">
                <a:solidFill>
                  <a:schemeClr val="tx1"/>
                </a:solidFill>
                <a:effectLst/>
                <a:latin typeface="+mn-lt"/>
                <a:ea typeface="+mn-ea"/>
                <a:cs typeface="+mn-cs"/>
              </a:rPr>
              <a:t>정확할수록</a:t>
            </a:r>
            <a:r>
              <a:rPr lang="ko-KR" altLang="en-US" sz="1200" b="0" i="0" kern="1200" dirty="0" smtClean="0">
                <a:solidFill>
                  <a:schemeClr val="tx1"/>
                </a:solidFill>
                <a:effectLst/>
                <a:latin typeface="+mn-lt"/>
                <a:ea typeface="+mn-ea"/>
                <a:cs typeface="+mn-cs"/>
              </a:rPr>
              <a:t> 데이터 과학 </a:t>
            </a:r>
            <a:r>
              <a:rPr lang="ko-KR" altLang="en-US" sz="1200" b="0" i="0" kern="1200" dirty="0" err="1" smtClean="0">
                <a:solidFill>
                  <a:schemeClr val="tx1"/>
                </a:solidFill>
                <a:effectLst/>
                <a:latin typeface="+mn-lt"/>
                <a:ea typeface="+mn-ea"/>
                <a:cs typeface="+mn-cs"/>
              </a:rPr>
              <a:t>메트릭과</a:t>
            </a:r>
            <a:r>
              <a:rPr lang="ko-KR" altLang="en-US" sz="1200" b="0" i="0" kern="1200" dirty="0" smtClean="0">
                <a:solidFill>
                  <a:schemeClr val="tx1"/>
                </a:solidFill>
                <a:effectLst/>
                <a:latin typeface="+mn-lt"/>
                <a:ea typeface="+mn-ea"/>
                <a:cs typeface="+mn-cs"/>
              </a:rPr>
              <a:t> 비즈니스 </a:t>
            </a:r>
            <a:r>
              <a:rPr lang="ko-KR" altLang="en-US" sz="1200" b="0" i="0" kern="1200" dirty="0" err="1" smtClean="0">
                <a:solidFill>
                  <a:schemeClr val="tx1"/>
                </a:solidFill>
                <a:effectLst/>
                <a:latin typeface="+mn-lt"/>
                <a:ea typeface="+mn-ea"/>
                <a:cs typeface="+mn-cs"/>
              </a:rPr>
              <a:t>메트릭</a:t>
            </a:r>
            <a:r>
              <a:rPr lang="ko-KR" altLang="en-US" sz="1200" b="0" i="0" kern="1200" dirty="0" smtClean="0">
                <a:solidFill>
                  <a:schemeClr val="tx1"/>
                </a:solidFill>
                <a:effectLst/>
                <a:latin typeface="+mn-lt"/>
                <a:ea typeface="+mn-ea"/>
                <a:cs typeface="+mn-cs"/>
              </a:rPr>
              <a:t> 사이에 약간의 불일치가 있을 수 있기 때문에 비즈니스에 항상 더 좋다는 것을 의미하지는 않습니다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따라서 기계 학습 모델을 비즈니스 목표와 동일한 목표로 이끌기 위해서는 맞춤형 손실 기능이 매우 중요합니다</a:t>
            </a:r>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18</a:t>
            </a:fld>
            <a:endParaRPr lang="ko-KR" altLang="en-US"/>
          </a:p>
        </p:txBody>
      </p:sp>
    </p:spTree>
    <p:extLst>
      <p:ext uri="{BB962C8B-B14F-4D97-AF65-F5344CB8AC3E}">
        <p14:creationId xmlns:p14="http://schemas.microsoft.com/office/powerpoint/2010/main" val="2421836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그림의 첫번쨰 모듈을 보면</a:t>
            </a:r>
            <a:r>
              <a:rPr lang="en-US" altLang="ko-KR" dirty="0" smtClean="0"/>
              <a:t>,</a:t>
            </a:r>
          </a:p>
          <a:p>
            <a:r>
              <a:rPr lang="ko-KR" altLang="en-US" dirty="0" smtClean="0"/>
              <a:t>원래 </a:t>
            </a:r>
            <a:r>
              <a:rPr lang="ko-KR" altLang="en-US" dirty="0" err="1" smtClean="0"/>
              <a:t>모달리티</a:t>
            </a:r>
            <a:r>
              <a:rPr lang="ko-KR" altLang="en-US" baseline="0" dirty="0" smtClean="0"/>
              <a:t> 데이터 하나에서 </a:t>
            </a:r>
            <a:r>
              <a:rPr lang="en-US" altLang="ko-KR" baseline="0" dirty="0" smtClean="0"/>
              <a:t>input</a:t>
            </a:r>
            <a:r>
              <a:rPr lang="ko-KR" altLang="en-US" baseline="0" dirty="0" smtClean="0"/>
              <a:t>과 </a:t>
            </a:r>
            <a:r>
              <a:rPr lang="en-US" altLang="ko-KR" baseline="0" dirty="0" smtClean="0"/>
              <a:t>output</a:t>
            </a:r>
            <a:r>
              <a:rPr lang="ko-KR" altLang="en-US" baseline="0" dirty="0" smtClean="0"/>
              <a:t>이 나오는데</a:t>
            </a:r>
            <a:r>
              <a:rPr lang="en-US" altLang="ko-KR" baseline="0" dirty="0" smtClean="0"/>
              <a:t>, modality</a:t>
            </a:r>
            <a:r>
              <a:rPr lang="ko-KR" altLang="en-US" baseline="0" dirty="0" smtClean="0"/>
              <a:t>쌍을 지어서 합치는 것으로 바꿨다</a:t>
            </a:r>
            <a:r>
              <a:rPr lang="en-US" altLang="ko-KR" baseline="0" dirty="0" smtClean="0"/>
              <a:t>.</a:t>
            </a:r>
          </a:p>
          <a:p>
            <a:r>
              <a:rPr lang="ko-KR" altLang="en-US" baseline="0" dirty="0" smtClean="0"/>
              <a:t>두번째 모듈에서는 하나의 </a:t>
            </a:r>
            <a:r>
              <a:rPr lang="ko-KR" altLang="en-US" baseline="0" dirty="0" err="1" smtClean="0"/>
              <a:t>모달리티</a:t>
            </a:r>
            <a:r>
              <a:rPr lang="ko-KR" altLang="en-US" baseline="0" dirty="0" smtClean="0"/>
              <a:t> 특징을 학습하는 것이 아닌</a:t>
            </a:r>
            <a:r>
              <a:rPr lang="en-US" altLang="ko-KR" baseline="0" dirty="0" smtClean="0"/>
              <a:t>, </a:t>
            </a:r>
            <a:r>
              <a:rPr lang="ko-KR" altLang="en-US" baseline="0" dirty="0" err="1" smtClean="0"/>
              <a:t>모달리티</a:t>
            </a:r>
            <a:r>
              <a:rPr lang="ko-KR" altLang="en-US" baseline="0" dirty="0" smtClean="0"/>
              <a:t> 두개를 쌍을 지어서 학습한다</a:t>
            </a:r>
            <a:r>
              <a:rPr lang="en-US" altLang="ko-KR" baseline="0" dirty="0" smtClean="0"/>
              <a:t>.</a:t>
            </a:r>
          </a:p>
          <a:p>
            <a:endParaRPr lang="en-US" baseline="0" dirty="0" smtClean="0"/>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22</a:t>
            </a:fld>
            <a:endParaRPr lang="ko-KR" altLang="en-US"/>
          </a:p>
        </p:txBody>
      </p:sp>
    </p:spTree>
    <p:extLst>
      <p:ext uri="{BB962C8B-B14F-4D97-AF65-F5344CB8AC3E}">
        <p14:creationId xmlns:p14="http://schemas.microsoft.com/office/powerpoint/2010/main" val="1879186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1.</a:t>
            </a:r>
          </a:p>
          <a:p>
            <a:r>
              <a:rPr lang="ko-KR" altLang="en-US" dirty="0" smtClean="0"/>
              <a:t>가장 </a:t>
            </a:r>
            <a:r>
              <a:rPr lang="ko-KR" altLang="en-US" dirty="0" err="1" smtClean="0"/>
              <a:t>연관있고</a:t>
            </a:r>
            <a:r>
              <a:rPr lang="ko-KR" altLang="en-US" dirty="0" smtClean="0"/>
              <a:t> 도움이 되는 </a:t>
            </a:r>
            <a:r>
              <a:rPr lang="ko-KR" altLang="en-US" dirty="0" err="1" smtClean="0"/>
              <a:t>모달리티를</a:t>
            </a:r>
            <a:r>
              <a:rPr lang="ko-KR" altLang="en-US" dirty="0" smtClean="0"/>
              <a:t> 선택할 수 있도록 한다</a:t>
            </a:r>
            <a:r>
              <a:rPr lang="en-US" altLang="ko-KR" dirty="0" smtClean="0"/>
              <a:t>.</a:t>
            </a:r>
          </a:p>
          <a:p>
            <a:r>
              <a:rPr lang="ko-KR" altLang="en-US" dirty="0" smtClean="0"/>
              <a:t>대부분의 연구는 </a:t>
            </a:r>
            <a:r>
              <a:rPr lang="ko-KR" altLang="en-US" dirty="0" err="1" smtClean="0"/>
              <a:t>모달리티를</a:t>
            </a:r>
            <a:r>
              <a:rPr lang="ko-KR" altLang="en-US" dirty="0" smtClean="0"/>
              <a:t> 알고있는 특징들을 학습할 때 </a:t>
            </a:r>
            <a:r>
              <a:rPr lang="en-US" altLang="ko-KR" dirty="0" smtClean="0"/>
              <a:t>implicit ranking</a:t>
            </a:r>
            <a:r>
              <a:rPr lang="ko-KR" altLang="en-US" dirty="0" smtClean="0"/>
              <a:t>을 </a:t>
            </a:r>
            <a:r>
              <a:rPr lang="ko-KR" altLang="en-US" dirty="0" err="1" smtClean="0"/>
              <a:t>모델한다</a:t>
            </a:r>
            <a:r>
              <a:rPr lang="en-US" altLang="ko-KR" dirty="0" smtClean="0"/>
              <a:t>.</a:t>
            </a:r>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25</a:t>
            </a:fld>
            <a:endParaRPr lang="ko-KR" altLang="en-US"/>
          </a:p>
        </p:txBody>
      </p:sp>
    </p:spTree>
    <p:extLst>
      <p:ext uri="{BB962C8B-B14F-4D97-AF65-F5344CB8AC3E}">
        <p14:creationId xmlns:p14="http://schemas.microsoft.com/office/powerpoint/2010/main" val="311345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en-US" altLang="ko-KR" sz="1200" b="0" i="0" kern="1200" dirty="0" smtClean="0">
                <a:solidFill>
                  <a:schemeClr val="tx1"/>
                </a:solidFill>
                <a:effectLst/>
                <a:latin typeface="+mn-lt"/>
                <a:ea typeface="+mn-ea"/>
                <a:cs typeface="+mn-cs"/>
              </a:rPr>
              <a:t>1) </a:t>
            </a:r>
            <a:r>
              <a:rPr lang="ko-KR" altLang="en-US" sz="1200" b="0" i="0" kern="1200" dirty="0" smtClean="0">
                <a:solidFill>
                  <a:schemeClr val="tx1"/>
                </a:solidFill>
                <a:effectLst/>
                <a:latin typeface="+mn-lt"/>
                <a:ea typeface="+mn-ea"/>
                <a:cs typeface="+mn-cs"/>
              </a:rPr>
              <a:t>비지도 학습</a:t>
            </a:r>
          </a:p>
          <a:p>
            <a:pPr rtl="0"/>
            <a:r>
              <a:rPr lang="ko-KR" altLang="en-US" sz="1200" b="0" i="0" kern="1200" dirty="0" smtClean="0">
                <a:solidFill>
                  <a:schemeClr val="tx1"/>
                </a:solidFill>
                <a:effectLst/>
                <a:latin typeface="+mn-lt"/>
                <a:ea typeface="+mn-ea"/>
                <a:cs typeface="+mn-cs"/>
              </a:rPr>
              <a:t>이전 연구들은 대부분 완전 지도학습방법에 대한 연구로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사전에 </a:t>
            </a:r>
            <a:r>
              <a:rPr lang="en-US" altLang="ko-KR" sz="1200" b="0" i="0" kern="1200" dirty="0" smtClean="0">
                <a:solidFill>
                  <a:schemeClr val="tx1"/>
                </a:solidFill>
                <a:effectLst/>
                <a:latin typeface="+mn-lt"/>
                <a:ea typeface="+mn-ea"/>
                <a:cs typeface="+mn-cs"/>
              </a:rPr>
              <a:t>annotated</a:t>
            </a:r>
            <a:r>
              <a:rPr lang="ko-KR" altLang="en-US" sz="1200" b="0" i="0" kern="1200" dirty="0" smtClean="0">
                <a:solidFill>
                  <a:schemeClr val="tx1"/>
                </a:solidFill>
                <a:effectLst/>
                <a:latin typeface="+mn-lt"/>
                <a:ea typeface="+mn-ea"/>
                <a:cs typeface="+mn-cs"/>
              </a:rPr>
              <a:t>된 마스크가 함께 제공되는 완벽한 </a:t>
            </a:r>
            <a:r>
              <a:rPr lang="ko-KR" altLang="en-US" sz="1200" b="0" i="0" kern="1200" dirty="0" err="1" smtClean="0">
                <a:solidFill>
                  <a:schemeClr val="tx1"/>
                </a:solidFill>
                <a:effectLst/>
                <a:latin typeface="+mn-lt"/>
                <a:ea typeface="+mn-ea"/>
                <a:cs typeface="+mn-cs"/>
              </a:rPr>
              <a:t>데이터셋을</a:t>
            </a:r>
            <a:r>
              <a:rPr lang="ko-KR" altLang="en-US" sz="1200" b="0" i="0" kern="1200" dirty="0" smtClean="0">
                <a:solidFill>
                  <a:schemeClr val="tx1"/>
                </a:solidFill>
                <a:effectLst/>
                <a:latin typeface="+mn-lt"/>
                <a:ea typeface="+mn-ea"/>
                <a:cs typeface="+mn-cs"/>
              </a:rPr>
              <a:t> 가정한다</a:t>
            </a:r>
            <a:r>
              <a:rPr lang="en-US" altLang="ko-KR" sz="1200" b="0" i="0" kern="1200" dirty="0" smtClean="0">
                <a:solidFill>
                  <a:schemeClr val="tx1"/>
                </a:solidFill>
                <a:effectLst/>
                <a:latin typeface="+mn-lt"/>
                <a:ea typeface="+mn-ea"/>
                <a:cs typeface="+mn-cs"/>
              </a:rPr>
              <a:t>.</a:t>
            </a:r>
          </a:p>
          <a:p>
            <a:pPr rtl="0"/>
            <a:r>
              <a:rPr lang="ko-KR" altLang="en-US" sz="1200" b="0" i="0" kern="1200" dirty="0" smtClean="0">
                <a:solidFill>
                  <a:schemeClr val="tx1"/>
                </a:solidFill>
                <a:effectLst/>
                <a:latin typeface="+mn-lt"/>
                <a:ea typeface="+mn-ea"/>
                <a:cs typeface="+mn-cs"/>
              </a:rPr>
              <a:t>하지만 실제로 </a:t>
            </a:r>
            <a:r>
              <a:rPr lang="en-US" altLang="ko-KR" sz="1200" b="0" i="0" kern="1200" dirty="0" smtClean="0">
                <a:solidFill>
                  <a:schemeClr val="tx1"/>
                </a:solidFill>
                <a:effectLst/>
                <a:latin typeface="+mn-lt"/>
                <a:ea typeface="+mn-ea"/>
                <a:cs typeface="+mn-cs"/>
              </a:rPr>
              <a:t>annotation bias</a:t>
            </a:r>
            <a:r>
              <a:rPr lang="ko-KR" altLang="en-US" sz="1200" b="0" i="0" kern="1200" dirty="0" smtClean="0">
                <a:solidFill>
                  <a:schemeClr val="tx1"/>
                </a:solidFill>
                <a:effectLst/>
                <a:latin typeface="+mn-lt"/>
                <a:ea typeface="+mn-ea"/>
                <a:cs typeface="+mn-cs"/>
              </a:rPr>
              <a:t>가 없는 완전한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mask</a:t>
            </a:r>
            <a:r>
              <a:rPr lang="ko-KR" altLang="en-US" sz="1200" b="0" i="0" kern="1200" dirty="0" smtClean="0">
                <a:solidFill>
                  <a:schemeClr val="tx1"/>
                </a:solidFill>
                <a:effectLst/>
                <a:latin typeface="+mn-lt"/>
                <a:ea typeface="+mn-ea"/>
                <a:cs typeface="+mn-cs"/>
              </a:rPr>
              <a:t>를 얻는 것은 사실상 불가능하기때문에</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최근 연구들은 </a:t>
            </a:r>
            <a:r>
              <a:rPr lang="en-US" altLang="ko-KR" sz="1200" b="0" i="0" kern="1200" dirty="0" smtClean="0">
                <a:solidFill>
                  <a:schemeClr val="tx1"/>
                </a:solidFill>
                <a:effectLst/>
                <a:latin typeface="+mn-lt"/>
                <a:ea typeface="+mn-ea"/>
                <a:cs typeface="+mn-cs"/>
              </a:rPr>
              <a:t>self supervised </a:t>
            </a:r>
            <a:r>
              <a:rPr lang="ko-KR" altLang="en-US" sz="1200" b="0" i="0" kern="1200" dirty="0" smtClean="0">
                <a:solidFill>
                  <a:schemeClr val="tx1"/>
                </a:solidFill>
                <a:effectLst/>
                <a:latin typeface="+mn-lt"/>
                <a:ea typeface="+mn-ea"/>
                <a:cs typeface="+mn-cs"/>
              </a:rPr>
              <a:t>방법의 성능을 평가해보는 시도를 하고 있다</a:t>
            </a:r>
            <a:r>
              <a:rPr lang="en-US" altLang="ko-KR" sz="1200" b="0" i="0" kern="1200" dirty="0" smtClean="0">
                <a:solidFill>
                  <a:schemeClr val="tx1"/>
                </a:solidFill>
                <a:effectLst/>
                <a:latin typeface="+mn-lt"/>
                <a:ea typeface="+mn-ea"/>
                <a:cs typeface="+mn-cs"/>
              </a:rPr>
              <a:t>.</a:t>
            </a:r>
          </a:p>
          <a:p>
            <a:pPr rtl="0"/>
            <a:r>
              <a:rPr lang="ko-KR" altLang="en-US" sz="1200" b="0" i="0" kern="1200" dirty="0" smtClean="0">
                <a:solidFill>
                  <a:schemeClr val="tx1"/>
                </a:solidFill>
                <a:effectLst/>
                <a:latin typeface="+mn-lt"/>
                <a:ea typeface="+mn-ea"/>
                <a:cs typeface="+mn-cs"/>
              </a:rPr>
              <a:t>미래에는 자기나 약한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또는 세미 지도 학습으로 적은 라벨에도 </a:t>
            </a:r>
            <a:r>
              <a:rPr lang="ko-KR" altLang="en-US" sz="1200" b="0" i="0" kern="1200" dirty="0" err="1" smtClean="0">
                <a:solidFill>
                  <a:schemeClr val="tx1"/>
                </a:solidFill>
                <a:effectLst/>
                <a:latin typeface="+mn-lt"/>
                <a:ea typeface="+mn-ea"/>
                <a:cs typeface="+mn-cs"/>
              </a:rPr>
              <a:t>훌룽한</a:t>
            </a:r>
            <a:r>
              <a:rPr lang="ko-KR" altLang="en-US" sz="1200" b="0" i="0" kern="1200" dirty="0" smtClean="0">
                <a:solidFill>
                  <a:schemeClr val="tx1"/>
                </a:solidFill>
                <a:effectLst/>
                <a:latin typeface="+mn-lt"/>
                <a:ea typeface="+mn-ea"/>
                <a:cs typeface="+mn-cs"/>
              </a:rPr>
              <a:t> 성과를 보이는 </a:t>
            </a:r>
            <a:r>
              <a:rPr lang="en-US" altLang="ko-KR" sz="1200" b="0" i="0" kern="1200" dirty="0" smtClean="0">
                <a:solidFill>
                  <a:schemeClr val="tx1"/>
                </a:solidFill>
                <a:effectLst/>
                <a:latin typeface="+mn-lt"/>
                <a:ea typeface="+mn-ea"/>
                <a:cs typeface="+mn-cs"/>
              </a:rPr>
              <a:t>segmentation</a:t>
            </a:r>
            <a:r>
              <a:rPr lang="ko-KR" altLang="en-US" sz="1200" b="0" i="0" kern="1200" dirty="0" smtClean="0">
                <a:solidFill>
                  <a:schemeClr val="tx1"/>
                </a:solidFill>
                <a:effectLst/>
                <a:latin typeface="+mn-lt"/>
                <a:ea typeface="+mn-ea"/>
                <a:cs typeface="+mn-cs"/>
              </a:rPr>
              <a:t>이 가능할 것으로 예상</a:t>
            </a:r>
          </a:p>
          <a:p>
            <a:pPr rtl="0"/>
            <a:endParaRPr lang="ko-KR" altLang="en-US"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2) </a:t>
            </a:r>
          </a:p>
          <a:p>
            <a:pPr rtl="0"/>
            <a:r>
              <a:rPr lang="ko-KR" altLang="en-US" sz="1200" b="0" i="0" kern="1200" dirty="0" smtClean="0">
                <a:solidFill>
                  <a:schemeClr val="tx1"/>
                </a:solidFill>
                <a:effectLst/>
                <a:latin typeface="+mn-lt"/>
                <a:ea typeface="+mn-ea"/>
                <a:cs typeface="+mn-cs"/>
              </a:rPr>
              <a:t>모듈과 네트워크의 디자인은 인간의 경험에 크게 의존한다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우리는 도메인 지식과 </a:t>
            </a:r>
            <a:r>
              <a:rPr lang="en-US" altLang="ko-KR" sz="1200" b="0" i="0" kern="1200" dirty="0" smtClean="0">
                <a:solidFill>
                  <a:schemeClr val="tx1"/>
                </a:solidFill>
                <a:effectLst/>
                <a:latin typeface="+mn-lt"/>
                <a:ea typeface="+mn-ea"/>
                <a:cs typeface="+mn-cs"/>
              </a:rPr>
              <a:t>neural </a:t>
            </a:r>
            <a:r>
              <a:rPr lang="ko-KR" altLang="en-US" sz="1200" b="0" i="0" kern="1200" dirty="0" smtClean="0">
                <a:solidFill>
                  <a:schemeClr val="tx1"/>
                </a:solidFill>
                <a:effectLst/>
                <a:latin typeface="+mn-lt"/>
                <a:ea typeface="+mn-ea"/>
                <a:cs typeface="+mn-cs"/>
              </a:rPr>
              <a:t>구조 </a:t>
            </a:r>
            <a:r>
              <a:rPr lang="en-US" altLang="ko-KR" sz="1200" b="0" i="0" kern="1200" dirty="0" smtClean="0">
                <a:solidFill>
                  <a:schemeClr val="tx1"/>
                </a:solidFill>
                <a:effectLst/>
                <a:latin typeface="+mn-lt"/>
                <a:ea typeface="+mn-ea"/>
                <a:cs typeface="+mn-cs"/>
              </a:rPr>
              <a:t>search </a:t>
            </a:r>
            <a:r>
              <a:rPr lang="ko-KR" altLang="en-US" sz="1200" b="0" i="0" kern="1200" dirty="0" smtClean="0">
                <a:solidFill>
                  <a:schemeClr val="tx1"/>
                </a:solidFill>
                <a:effectLst/>
                <a:latin typeface="+mn-lt"/>
                <a:ea typeface="+mn-ea"/>
                <a:cs typeface="+mn-cs"/>
              </a:rPr>
              <a:t>알고리즘의 </a:t>
            </a:r>
            <a:r>
              <a:rPr lang="en-US" altLang="ko-KR" sz="1200" b="0" i="0" kern="1200" dirty="0" smtClean="0">
                <a:solidFill>
                  <a:schemeClr val="tx1"/>
                </a:solidFill>
                <a:effectLst/>
                <a:latin typeface="+mn-lt"/>
                <a:ea typeface="+mn-ea"/>
                <a:cs typeface="+mn-cs"/>
              </a:rPr>
              <a:t>combination</a:t>
            </a:r>
            <a:r>
              <a:rPr lang="ko-KR" altLang="en-US" sz="1200" b="0" i="0" kern="1200" dirty="0" smtClean="0">
                <a:solidFill>
                  <a:schemeClr val="tx1"/>
                </a:solidFill>
                <a:effectLst/>
                <a:latin typeface="+mn-lt"/>
                <a:ea typeface="+mn-ea"/>
                <a:cs typeface="+mn-cs"/>
              </a:rPr>
              <a:t>으로 좀 더 효과적인 </a:t>
            </a:r>
            <a:r>
              <a:rPr lang="en-US" altLang="ko-KR" sz="1200" b="0" i="0" kern="1200" dirty="0" smtClean="0">
                <a:solidFill>
                  <a:schemeClr val="tx1"/>
                </a:solidFill>
                <a:effectLst/>
                <a:latin typeface="+mn-lt"/>
                <a:ea typeface="+mn-ea"/>
                <a:cs typeface="+mn-cs"/>
              </a:rPr>
              <a:t>segmentation network</a:t>
            </a:r>
            <a:r>
              <a:rPr lang="ko-KR" altLang="en-US" sz="1200" b="0" i="0" kern="1200" dirty="0" smtClean="0">
                <a:solidFill>
                  <a:schemeClr val="tx1"/>
                </a:solidFill>
                <a:effectLst/>
                <a:latin typeface="+mn-lt"/>
                <a:ea typeface="+mn-ea"/>
                <a:cs typeface="+mn-cs"/>
              </a:rPr>
              <a:t>를 만들 것을 기대한다</a:t>
            </a:r>
            <a:r>
              <a:rPr lang="en-US" altLang="ko-KR" sz="1200" b="0" i="0" kern="1200" dirty="0" smtClean="0">
                <a:solidFill>
                  <a:schemeClr val="tx1"/>
                </a:solidFill>
                <a:effectLst/>
                <a:latin typeface="+mn-lt"/>
                <a:ea typeface="+mn-ea"/>
                <a:cs typeface="+mn-cs"/>
              </a:rPr>
              <a:t>.</a:t>
            </a:r>
          </a:p>
          <a:p>
            <a:pPr rtl="0"/>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3) </a:t>
            </a:r>
          </a:p>
          <a:p>
            <a:pPr rtl="0"/>
            <a:r>
              <a:rPr lang="ko-KR" altLang="en-US" sz="1200" b="0" i="0" kern="1200" dirty="0" smtClean="0">
                <a:solidFill>
                  <a:schemeClr val="tx1"/>
                </a:solidFill>
                <a:effectLst/>
                <a:latin typeface="+mn-lt"/>
                <a:ea typeface="+mn-ea"/>
                <a:cs typeface="+mn-cs"/>
              </a:rPr>
              <a:t>최근 방법들은 데이터 정보를 매우 </a:t>
            </a:r>
            <a:r>
              <a:rPr lang="en-US" altLang="ko-KR" sz="1200" b="0" i="0" kern="1200" dirty="0" smtClean="0">
                <a:solidFill>
                  <a:schemeClr val="tx1"/>
                </a:solidFill>
                <a:effectLst/>
                <a:latin typeface="+mn-lt"/>
                <a:ea typeface="+mn-ea"/>
                <a:cs typeface="+mn-cs"/>
              </a:rPr>
              <a:t>mining</a:t>
            </a:r>
            <a:r>
              <a:rPr lang="ko-KR" altLang="en-US" sz="1200" b="0" i="0" kern="1200" dirty="0" smtClean="0">
                <a:solidFill>
                  <a:schemeClr val="tx1"/>
                </a:solidFill>
                <a:effectLst/>
                <a:latin typeface="+mn-lt"/>
                <a:ea typeface="+mn-ea"/>
                <a:cs typeface="+mn-cs"/>
              </a:rPr>
              <a:t>하고 있고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특히 </a:t>
            </a:r>
            <a:r>
              <a:rPr lang="ko-KR" altLang="en-US" sz="1200" b="0" i="0" kern="1200" dirty="0" err="1" smtClean="0">
                <a:solidFill>
                  <a:schemeClr val="tx1"/>
                </a:solidFill>
                <a:effectLst/>
                <a:latin typeface="+mn-lt"/>
                <a:ea typeface="+mn-ea"/>
                <a:cs typeface="+mn-cs"/>
              </a:rPr>
              <a:t>생존률과</a:t>
            </a:r>
            <a:r>
              <a:rPr lang="ko-KR" altLang="en-US" sz="1200" b="0" i="0" kern="1200" dirty="0" smtClean="0">
                <a:solidFill>
                  <a:schemeClr val="tx1"/>
                </a:solidFill>
                <a:effectLst/>
                <a:latin typeface="+mn-lt"/>
                <a:ea typeface="+mn-ea"/>
                <a:cs typeface="+mn-cs"/>
              </a:rPr>
              <a:t> 같은 </a:t>
            </a:r>
            <a:r>
              <a:rPr lang="en-US" altLang="ko-KR" sz="1200" b="0" i="0" kern="1200" dirty="0" smtClean="0">
                <a:solidFill>
                  <a:schemeClr val="tx1"/>
                </a:solidFill>
                <a:effectLst/>
                <a:latin typeface="+mn-lt"/>
                <a:ea typeface="+mn-ea"/>
                <a:cs typeface="+mn-cs"/>
              </a:rPr>
              <a:t>downstream tasks</a:t>
            </a:r>
            <a:r>
              <a:rPr lang="ko-KR" altLang="en-US" sz="1200" b="0" i="0" kern="1200" dirty="0" smtClean="0">
                <a:solidFill>
                  <a:schemeClr val="tx1"/>
                </a:solidFill>
                <a:effectLst/>
                <a:latin typeface="+mn-lt"/>
                <a:ea typeface="+mn-ea"/>
                <a:cs typeface="+mn-cs"/>
              </a:rPr>
              <a:t>에 대해서 말이다</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환자 </a:t>
            </a:r>
            <a:r>
              <a:rPr lang="ko-KR" altLang="en-US" sz="1200" b="0" i="0" kern="1200" dirty="0" err="1" smtClean="0">
                <a:solidFill>
                  <a:schemeClr val="tx1"/>
                </a:solidFill>
                <a:effectLst/>
                <a:latin typeface="+mn-lt"/>
                <a:ea typeface="+mn-ea"/>
                <a:cs typeface="+mn-cs"/>
              </a:rPr>
              <a:t>통계화</a:t>
            </a:r>
            <a:r>
              <a:rPr lang="ko-KR" altLang="en-US" sz="1200" b="0" i="0" kern="1200" dirty="0" smtClean="0">
                <a:solidFill>
                  <a:schemeClr val="tx1"/>
                </a:solidFill>
                <a:effectLst/>
                <a:latin typeface="+mn-lt"/>
                <a:ea typeface="+mn-ea"/>
                <a:cs typeface="+mn-cs"/>
              </a:rPr>
              <a:t> 함께 뇌종양 </a:t>
            </a:r>
            <a:r>
              <a:rPr lang="en-US" altLang="ko-KR" sz="1200" b="0" i="0" kern="1200" dirty="0" smtClean="0">
                <a:solidFill>
                  <a:schemeClr val="tx1"/>
                </a:solidFill>
                <a:effectLst/>
                <a:latin typeface="+mn-lt"/>
                <a:ea typeface="+mn-ea"/>
                <a:cs typeface="+mn-cs"/>
              </a:rPr>
              <a:t>segment</a:t>
            </a:r>
            <a:r>
              <a:rPr lang="ko-KR" altLang="en-US" sz="1200" b="0" i="0" kern="1200" dirty="0" smtClean="0">
                <a:solidFill>
                  <a:schemeClr val="tx1"/>
                </a:solidFill>
                <a:effectLst/>
                <a:latin typeface="+mn-lt"/>
                <a:ea typeface="+mn-ea"/>
                <a:cs typeface="+mn-cs"/>
              </a:rPr>
              <a:t>하는 것을 배우기 위해서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미래에는</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환자의 </a:t>
            </a:r>
            <a:r>
              <a:rPr lang="en-US" altLang="ko-KR" sz="1200" b="0" i="0" kern="1200" dirty="0" smtClean="0">
                <a:solidFill>
                  <a:schemeClr val="tx1"/>
                </a:solidFill>
                <a:effectLst/>
                <a:latin typeface="+mn-lt"/>
                <a:ea typeface="+mn-ea"/>
                <a:cs typeface="+mn-cs"/>
              </a:rPr>
              <a:t>privacy</a:t>
            </a:r>
            <a:r>
              <a:rPr lang="ko-KR" altLang="en-US" sz="1200" b="0" i="0" kern="1200" dirty="0" smtClean="0">
                <a:solidFill>
                  <a:schemeClr val="tx1"/>
                </a:solidFill>
                <a:effectLst/>
                <a:latin typeface="+mn-lt"/>
                <a:ea typeface="+mn-ea"/>
                <a:cs typeface="+mn-cs"/>
              </a:rPr>
              <a:t>를 보호할 수 있는 </a:t>
            </a:r>
            <a:r>
              <a:rPr lang="en-US" altLang="ko-KR" sz="1200" b="0" i="0" kern="1200" dirty="0" smtClean="0">
                <a:solidFill>
                  <a:schemeClr val="tx1"/>
                </a:solidFill>
                <a:effectLst/>
                <a:latin typeface="+mn-lt"/>
                <a:ea typeface="+mn-ea"/>
                <a:cs typeface="+mn-cs"/>
              </a:rPr>
              <a:t>framework</a:t>
            </a:r>
            <a:r>
              <a:rPr lang="ko-KR" altLang="en-US" sz="1200" b="0" i="0" kern="1200" dirty="0" smtClean="0">
                <a:solidFill>
                  <a:schemeClr val="tx1"/>
                </a:solidFill>
                <a:effectLst/>
                <a:latin typeface="+mn-lt"/>
                <a:ea typeface="+mn-ea"/>
                <a:cs typeface="+mn-cs"/>
              </a:rPr>
              <a:t>에 대해 탐구해보는 것을 기대해볼 수 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26</a:t>
            </a:fld>
            <a:endParaRPr lang="ko-KR" altLang="en-US"/>
          </a:p>
        </p:txBody>
      </p:sp>
    </p:spTree>
    <p:extLst>
      <p:ext uri="{BB962C8B-B14F-4D97-AF65-F5344CB8AC3E}">
        <p14:creationId xmlns:p14="http://schemas.microsoft.com/office/powerpoint/2010/main" val="185495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aseline="0" dirty="0" smtClean="0"/>
              <a:t>먼저 첫번째 </a:t>
            </a:r>
            <a:r>
              <a:rPr lang="en-US" altLang="ko-KR" baseline="0" dirty="0" smtClean="0"/>
              <a:t>review </a:t>
            </a:r>
            <a:r>
              <a:rPr lang="ko-KR" altLang="en-US" baseline="0" dirty="0" smtClean="0"/>
              <a:t>논문은 </a:t>
            </a:r>
            <a:r>
              <a:rPr lang="en-US" altLang="ko-KR" baseline="0" dirty="0" smtClean="0"/>
              <a:t>2023</a:t>
            </a:r>
            <a:r>
              <a:rPr lang="ko-KR" altLang="en-US" baseline="0" dirty="0" smtClean="0"/>
              <a:t>년에 </a:t>
            </a:r>
            <a:r>
              <a:rPr lang="en-US" altLang="ko-KR" baseline="0" dirty="0" smtClean="0"/>
              <a:t>complex and intelligent systems </a:t>
            </a:r>
            <a:r>
              <a:rPr lang="ko-KR" altLang="en-US" baseline="0" dirty="0" smtClean="0"/>
              <a:t>저널에 </a:t>
            </a:r>
            <a:r>
              <a:rPr lang="en-US" altLang="ko-KR" baseline="0" dirty="0" smtClean="0"/>
              <a:t>publish</a:t>
            </a:r>
            <a:r>
              <a:rPr lang="ko-KR" altLang="en-US" baseline="0" dirty="0" smtClean="0"/>
              <a:t>된 논문으로</a:t>
            </a:r>
            <a:r>
              <a:rPr lang="en-US" altLang="ko-KR" baseline="0"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Segmentation </a:t>
            </a:r>
            <a:r>
              <a:rPr lang="ko-KR" altLang="en-US" baseline="0" dirty="0" smtClean="0"/>
              <a:t>중에서도 </a:t>
            </a:r>
            <a:r>
              <a:rPr lang="en-US" altLang="ko-KR" baseline="0" dirty="0" smtClean="0"/>
              <a:t>brain tumor</a:t>
            </a:r>
            <a:r>
              <a:rPr lang="ko-KR" altLang="en-US" baseline="0" dirty="0" smtClean="0"/>
              <a:t>에 적용되는 </a:t>
            </a:r>
            <a:r>
              <a:rPr lang="en-US" altLang="ko-KR" baseline="0" dirty="0" smtClean="0"/>
              <a:t>DL </a:t>
            </a:r>
            <a:r>
              <a:rPr lang="ko-KR" altLang="en-US" baseline="0" dirty="0" smtClean="0"/>
              <a:t>기반의 최신 </a:t>
            </a:r>
            <a:r>
              <a:rPr lang="en-US" altLang="ko-KR" baseline="0" dirty="0" smtClean="0"/>
              <a:t>segmentation </a:t>
            </a:r>
            <a:r>
              <a:rPr lang="ko-KR" altLang="en-US" baseline="0" dirty="0" smtClean="0"/>
              <a:t>방법에 대해 정리하고 있다</a:t>
            </a:r>
            <a:r>
              <a:rPr lang="en-US" altLang="ko-KR" baseline="0" dirty="0" smtClean="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aseline="0" dirty="0" smtClean="0"/>
              <a:t>가장 최신 </a:t>
            </a:r>
            <a:r>
              <a:rPr lang="ko-KR" altLang="en-US" baseline="0" dirty="0" err="1" smtClean="0"/>
              <a:t>논문임에도</a:t>
            </a:r>
            <a:r>
              <a:rPr lang="ko-KR" altLang="en-US" baseline="0" dirty="0" smtClean="0"/>
              <a:t> </a:t>
            </a:r>
            <a:r>
              <a:rPr lang="en-US" altLang="ko-KR" baseline="0" dirty="0" smtClean="0"/>
              <a:t>68</a:t>
            </a:r>
            <a:r>
              <a:rPr lang="ko-KR" altLang="en-US" baseline="0" dirty="0" smtClean="0"/>
              <a:t>회라는 높은 </a:t>
            </a:r>
            <a:r>
              <a:rPr lang="ko-KR" altLang="en-US" baseline="0" dirty="0" err="1" smtClean="0"/>
              <a:t>인용수를</a:t>
            </a:r>
            <a:r>
              <a:rPr lang="ko-KR" altLang="en-US" baseline="0" dirty="0" smtClean="0"/>
              <a:t> 보이는 것으로 보아 유용한 내용을 잘 다루고 있는 것으로 생각되어 선택하게 되었다</a:t>
            </a:r>
            <a:r>
              <a:rPr lang="en-US" altLang="ko-KR" baseline="0"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baseline="0" dirty="0" smtClean="0"/>
              <a:t>Contents</a:t>
            </a:r>
            <a:r>
              <a:rPr lang="ko-KR" altLang="en-US" baseline="0" dirty="0" smtClean="0"/>
              <a:t>는 다음과 같이 구성되어 있으며</a:t>
            </a:r>
            <a:r>
              <a:rPr lang="en-US" altLang="ko-KR" baseline="0" dirty="0" smtClean="0"/>
              <a:t>, </a:t>
            </a:r>
            <a:r>
              <a:rPr lang="ko-KR" altLang="en-US" baseline="0" dirty="0" smtClean="0"/>
              <a:t>주로 </a:t>
            </a:r>
            <a:r>
              <a:rPr lang="en-US" altLang="ko-KR" baseline="0" dirty="0" smtClean="0"/>
              <a:t>3,4,5 </a:t>
            </a:r>
            <a:r>
              <a:rPr lang="ko-KR" altLang="en-US" baseline="0" dirty="0" smtClean="0"/>
              <a:t>번인 방법적인 흐름에 초점을 두고 있다</a:t>
            </a:r>
            <a:r>
              <a:rPr lang="en-US" altLang="ko-KR" baseline="0" dirty="0" smtClean="0"/>
              <a:t>.</a:t>
            </a:r>
            <a:endParaRPr lang="en-US" dirty="0" smtClean="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3</a:t>
            </a:fld>
            <a:endParaRPr lang="ko-KR" altLang="en-US"/>
          </a:p>
        </p:txBody>
      </p:sp>
    </p:spTree>
    <p:extLst>
      <p:ext uri="{BB962C8B-B14F-4D97-AF65-F5344CB8AC3E}">
        <p14:creationId xmlns:p14="http://schemas.microsoft.com/office/powerpoint/2010/main" val="269590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먼저 </a:t>
            </a:r>
            <a:r>
              <a:rPr lang="en-US" altLang="ko-KR" dirty="0" smtClean="0"/>
              <a:t>introduction</a:t>
            </a:r>
            <a:r>
              <a:rPr lang="ko-KR" altLang="en-US" dirty="0" smtClean="0"/>
              <a:t>에서는 </a:t>
            </a:r>
            <a:r>
              <a:rPr lang="en-US" altLang="ko-KR" dirty="0" smtClean="0"/>
              <a:t>medical</a:t>
            </a:r>
            <a:r>
              <a:rPr lang="en-US" altLang="ko-KR" baseline="0" dirty="0" smtClean="0"/>
              <a:t> image analysis</a:t>
            </a:r>
            <a:r>
              <a:rPr lang="ko-KR" altLang="en-US" baseline="0" dirty="0" smtClean="0"/>
              <a:t>의 여러 </a:t>
            </a:r>
            <a:r>
              <a:rPr lang="en-US" altLang="ko-KR" baseline="0" dirty="0" smtClean="0"/>
              <a:t>tasks </a:t>
            </a:r>
            <a:r>
              <a:rPr lang="ko-KR" altLang="en-US" baseline="0" dirty="0" smtClean="0"/>
              <a:t>중에서도 특히 </a:t>
            </a:r>
            <a:r>
              <a:rPr lang="en-US" altLang="ko-KR" baseline="0" dirty="0" smtClean="0"/>
              <a:t>brain tumor segmentation</a:t>
            </a:r>
            <a:r>
              <a:rPr lang="ko-KR" altLang="en-US" baseline="0" dirty="0" smtClean="0"/>
              <a:t>이 큰 </a:t>
            </a:r>
            <a:r>
              <a:rPr lang="en-US" altLang="ko-KR" baseline="0" dirty="0" smtClean="0"/>
              <a:t>attention</a:t>
            </a:r>
            <a:r>
              <a:rPr lang="ko-KR" altLang="en-US" baseline="0" dirty="0" smtClean="0"/>
              <a:t>을 받고 지속적으로 활발히 연구되고 있다는 점을 강조한다</a:t>
            </a:r>
            <a:r>
              <a:rPr lang="en-US" altLang="ko-KR" baseline="0" dirty="0" smtClean="0"/>
              <a:t>.</a:t>
            </a:r>
          </a:p>
          <a:p>
            <a:r>
              <a:rPr lang="ko-KR" altLang="en-US" baseline="0" dirty="0" smtClean="0"/>
              <a:t>왜 </a:t>
            </a:r>
            <a:r>
              <a:rPr lang="en-US" altLang="ko-KR" baseline="0" dirty="0" smtClean="0"/>
              <a:t>brain tumor</a:t>
            </a:r>
            <a:r>
              <a:rPr lang="ko-KR" altLang="en-US" baseline="0" dirty="0" smtClean="0"/>
              <a:t>에서 </a:t>
            </a:r>
            <a:r>
              <a:rPr lang="en-US" altLang="ko-KR" baseline="0" dirty="0" smtClean="0"/>
              <a:t>image segmentation</a:t>
            </a:r>
            <a:r>
              <a:rPr lang="ko-KR" altLang="en-US" baseline="0" dirty="0" smtClean="0"/>
              <a:t>이 중요한가</a:t>
            </a:r>
            <a:r>
              <a:rPr lang="en-US" altLang="ko-KR" baseline="0" dirty="0" smtClean="0"/>
              <a:t>?</a:t>
            </a:r>
            <a:r>
              <a:rPr lang="ko-KR" altLang="en-US" baseline="0" dirty="0" smtClean="0"/>
              <a:t>에 대한 답변을 </a:t>
            </a:r>
            <a:r>
              <a:rPr lang="en-US" altLang="ko-KR" baseline="0" dirty="0" smtClean="0"/>
              <a:t>Glioma</a:t>
            </a:r>
            <a:r>
              <a:rPr lang="ko-KR" altLang="en-US" baseline="0" dirty="0" smtClean="0"/>
              <a:t>을 예로 들어서 설명한다</a:t>
            </a:r>
            <a:r>
              <a:rPr lang="en-US" altLang="ko-KR" baseline="0" dirty="0" smtClean="0"/>
              <a:t>.</a:t>
            </a:r>
          </a:p>
          <a:p>
            <a:r>
              <a:rPr lang="en-US" altLang="ko-KR" baseline="0" dirty="0" smtClean="0"/>
              <a:t>Glioma</a:t>
            </a:r>
            <a:r>
              <a:rPr lang="ko-KR" altLang="en-US" baseline="0" dirty="0" smtClean="0"/>
              <a:t>는 뇌종양 중에서도 가장 주요한 질병으로</a:t>
            </a:r>
            <a:r>
              <a:rPr lang="en-US" altLang="ko-KR" baseline="0" dirty="0" smtClean="0"/>
              <a:t>, Image segmentation</a:t>
            </a:r>
            <a:r>
              <a:rPr lang="ko-KR" altLang="en-US" baseline="0" dirty="0" smtClean="0"/>
              <a:t>은 </a:t>
            </a:r>
            <a:r>
              <a:rPr lang="en-US" altLang="ko-KR" baseline="0" dirty="0" smtClean="0"/>
              <a:t>glioma </a:t>
            </a:r>
            <a:r>
              <a:rPr lang="ko-KR" altLang="en-US" baseline="0" dirty="0" smtClean="0"/>
              <a:t>진단과 치료에 중요한 역할을 한다</a:t>
            </a:r>
            <a:r>
              <a:rPr lang="en-US" altLang="ko-KR" baseline="0" dirty="0" smtClean="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aseline="0" dirty="0" smtClean="0"/>
              <a:t>정확한 </a:t>
            </a:r>
            <a:r>
              <a:rPr lang="en-US" altLang="ko-KR" baseline="0" dirty="0" smtClean="0"/>
              <a:t>segmentation mask </a:t>
            </a:r>
            <a:r>
              <a:rPr lang="ko-KR" altLang="en-US" baseline="0" dirty="0" smtClean="0"/>
              <a:t>는 수술 계획과 </a:t>
            </a:r>
            <a:r>
              <a:rPr lang="en-US" altLang="ko-KR" baseline="0" dirty="0" smtClean="0"/>
              <a:t>postoperative </a:t>
            </a:r>
            <a:r>
              <a:rPr lang="ko-KR" altLang="en-US" baseline="0" dirty="0" smtClean="0"/>
              <a:t>관측을 </a:t>
            </a:r>
            <a:r>
              <a:rPr lang="ko-KR" altLang="en-US" baseline="0" dirty="0" err="1" smtClean="0"/>
              <a:t>도우고</a:t>
            </a:r>
            <a:r>
              <a:rPr lang="ko-KR" altLang="en-US" baseline="0" dirty="0" smtClean="0"/>
              <a:t> </a:t>
            </a:r>
            <a:r>
              <a:rPr lang="ko-KR" altLang="en-US" baseline="0" dirty="0" err="1" smtClean="0"/>
              <a:t>생존률을</a:t>
            </a:r>
            <a:r>
              <a:rPr lang="ko-KR" altLang="en-US" baseline="0" dirty="0" smtClean="0"/>
              <a:t> 높일 수 있다</a:t>
            </a:r>
            <a:r>
              <a:rPr lang="en-US" altLang="ko-KR" baseline="0" dirty="0" smtClean="0"/>
              <a:t>.</a:t>
            </a:r>
          </a:p>
          <a:p>
            <a:endParaRPr lang="en-US" altLang="ko-KR" baseline="0" dirty="0" smtClean="0"/>
          </a:p>
          <a:p>
            <a:r>
              <a:rPr lang="en-US" altLang="ko-KR" baseline="0" dirty="0" smtClean="0"/>
              <a:t>Segmentation</a:t>
            </a:r>
            <a:r>
              <a:rPr lang="ko-KR" altLang="en-US" baseline="0" dirty="0" smtClean="0"/>
              <a:t>은 잘 </a:t>
            </a:r>
            <a:r>
              <a:rPr lang="ko-KR" altLang="en-US" baseline="0" dirty="0" err="1" smtClean="0"/>
              <a:t>알고있다싶이</a:t>
            </a:r>
            <a:r>
              <a:rPr lang="ko-KR" altLang="en-US" baseline="0" dirty="0" smtClean="0"/>
              <a:t> </a:t>
            </a:r>
            <a:r>
              <a:rPr lang="en-US" altLang="ko-KR" baseline="0" dirty="0" smtClean="0"/>
              <a:t>pixel</a:t>
            </a:r>
            <a:r>
              <a:rPr lang="ko-KR" altLang="en-US" baseline="0" dirty="0" smtClean="0"/>
              <a:t>단위로 </a:t>
            </a:r>
            <a:r>
              <a:rPr lang="en-US" altLang="ko-KR" baseline="0" dirty="0" smtClean="0"/>
              <a:t>classification</a:t>
            </a:r>
            <a:r>
              <a:rPr lang="ko-KR" altLang="en-US" baseline="0" dirty="0" smtClean="0"/>
              <a:t>하여 </a:t>
            </a:r>
            <a:r>
              <a:rPr lang="en-US" altLang="ko-KR" baseline="0" dirty="0" smtClean="0"/>
              <a:t>class</a:t>
            </a:r>
            <a:r>
              <a:rPr lang="ko-KR" altLang="en-US" baseline="0" dirty="0" smtClean="0"/>
              <a:t>별 </a:t>
            </a:r>
            <a:r>
              <a:rPr lang="en-US" altLang="ko-KR" baseline="0" dirty="0" err="1" smtClean="0"/>
              <a:t>boundar</a:t>
            </a:r>
            <a:r>
              <a:rPr lang="ko-KR" altLang="en-US" baseline="0" dirty="0" smtClean="0"/>
              <a:t>를 만들어주는 것입니다</a:t>
            </a:r>
            <a:r>
              <a:rPr lang="en-US" altLang="ko-KR" baseline="0" dirty="0" smtClean="0"/>
              <a:t>.</a:t>
            </a:r>
          </a:p>
          <a:p>
            <a:r>
              <a:rPr lang="en-US" altLang="ko-KR" baseline="0" dirty="0" smtClean="0"/>
              <a:t>Fig2</a:t>
            </a:r>
            <a:r>
              <a:rPr lang="ko-KR" altLang="en-US" baseline="0" dirty="0" smtClean="0"/>
              <a:t>에서는 </a:t>
            </a:r>
            <a:r>
              <a:rPr lang="en-US" altLang="ko-KR" baseline="0" dirty="0" smtClean="0"/>
              <a:t>input dataset</a:t>
            </a:r>
            <a:r>
              <a:rPr lang="ko-KR" altLang="en-US" baseline="0" dirty="0" smtClean="0"/>
              <a:t>의 예시로서</a:t>
            </a:r>
            <a:r>
              <a:rPr lang="en-US" altLang="ko-KR" baseline="0" dirty="0" smtClean="0"/>
              <a:t> 4</a:t>
            </a:r>
            <a:r>
              <a:rPr lang="ko-KR" altLang="en-US" baseline="0" dirty="0" smtClean="0"/>
              <a:t>가지의 다른 </a:t>
            </a:r>
            <a:r>
              <a:rPr lang="en-US" altLang="ko-KR" baseline="0" dirty="0" smtClean="0"/>
              <a:t>MRI modalities</a:t>
            </a:r>
            <a:r>
              <a:rPr lang="ko-KR" altLang="en-US" baseline="0" dirty="0" smtClean="0"/>
              <a:t>와 </a:t>
            </a:r>
            <a:r>
              <a:rPr lang="en-US" altLang="ko-KR" baseline="0" dirty="0" smtClean="0"/>
              <a:t>ground truth segmentation map</a:t>
            </a:r>
            <a:r>
              <a:rPr lang="ko-KR" altLang="en-US" baseline="0" dirty="0" smtClean="0"/>
              <a:t>을 보여줍니다</a:t>
            </a:r>
            <a:r>
              <a:rPr lang="en-US" altLang="ko-KR" baseline="0" dirty="0" smtClean="0"/>
              <a:t>.</a:t>
            </a:r>
          </a:p>
          <a:p>
            <a:r>
              <a:rPr lang="en-US" altLang="ko-KR" baseline="0" dirty="0" smtClean="0"/>
              <a:t>4</a:t>
            </a:r>
            <a:r>
              <a:rPr lang="ko-KR" altLang="en-US" baseline="0" dirty="0" smtClean="0"/>
              <a:t>가지의 다른 </a:t>
            </a:r>
            <a:r>
              <a:rPr lang="en-US" altLang="ko-KR" baseline="0" dirty="0" err="1" smtClean="0"/>
              <a:t>mRI</a:t>
            </a:r>
            <a:r>
              <a:rPr lang="en-US" altLang="ko-KR" baseline="0" dirty="0" smtClean="0"/>
              <a:t> modalities</a:t>
            </a:r>
            <a:r>
              <a:rPr lang="ko-KR" altLang="en-US" baseline="0" dirty="0" smtClean="0"/>
              <a:t>가 </a:t>
            </a:r>
            <a:r>
              <a:rPr lang="en-US" altLang="ko-KR" baseline="0" dirty="0" smtClean="0"/>
              <a:t>input</a:t>
            </a:r>
            <a:r>
              <a:rPr lang="ko-KR" altLang="en-US" baseline="0" dirty="0" smtClean="0"/>
              <a:t>으로 들어가면</a:t>
            </a:r>
            <a:r>
              <a:rPr lang="en-US" altLang="ko-KR" baseline="0" dirty="0" smtClean="0"/>
              <a:t>, input data</a:t>
            </a:r>
            <a:r>
              <a:rPr lang="ko-KR" altLang="en-US" baseline="0" dirty="0" smtClean="0"/>
              <a:t>의 </a:t>
            </a:r>
            <a:r>
              <a:rPr lang="en-US" altLang="ko-KR" baseline="0" dirty="0" smtClean="0"/>
              <a:t>voxel</a:t>
            </a:r>
            <a:r>
              <a:rPr lang="ko-KR" altLang="en-US" baseline="0" dirty="0" smtClean="0"/>
              <a:t>또는 </a:t>
            </a:r>
            <a:r>
              <a:rPr lang="en-US" altLang="ko-KR" baseline="0" dirty="0" smtClean="0"/>
              <a:t>pixel </a:t>
            </a:r>
            <a:r>
              <a:rPr lang="ko-KR" altLang="en-US" baseline="0" dirty="0" smtClean="0"/>
              <a:t>각각을 </a:t>
            </a:r>
            <a:r>
              <a:rPr lang="en-US" altLang="ko-KR" baseline="0" dirty="0" smtClean="0"/>
              <a:t>pre-set tumor region</a:t>
            </a:r>
            <a:r>
              <a:rPr lang="ko-KR" altLang="en-US" baseline="0" dirty="0" smtClean="0"/>
              <a:t>에 해당하는 카테고리로 </a:t>
            </a:r>
            <a:r>
              <a:rPr lang="en-US" altLang="ko-KR" baseline="0" dirty="0" smtClean="0"/>
              <a:t>classify</a:t>
            </a:r>
            <a:r>
              <a:rPr lang="ko-KR" altLang="en-US" baseline="0" dirty="0" smtClean="0"/>
              <a:t>하여 </a:t>
            </a:r>
            <a:r>
              <a:rPr lang="en-US" altLang="ko-KR" baseline="0" dirty="0" smtClean="0"/>
              <a:t> </a:t>
            </a:r>
            <a:r>
              <a:rPr lang="ko-KR" altLang="en-US" baseline="0" dirty="0" smtClean="0"/>
              <a:t>정상 조직에서 자동적으로 종양 부위를 </a:t>
            </a:r>
            <a:r>
              <a:rPr lang="en-US" altLang="ko-KR" baseline="0" dirty="0" smtClean="0"/>
              <a:t>segment</a:t>
            </a:r>
            <a:r>
              <a:rPr lang="ko-KR" altLang="en-US" baseline="0" dirty="0" smtClean="0"/>
              <a:t>합니다</a:t>
            </a:r>
            <a:r>
              <a:rPr lang="en-US" altLang="ko-KR" baseline="0" dirty="0" smtClean="0"/>
              <a:t>.</a:t>
            </a:r>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4</a:t>
            </a:fld>
            <a:endParaRPr lang="ko-KR" altLang="en-US"/>
          </a:p>
        </p:txBody>
      </p:sp>
    </p:spTree>
    <p:extLst>
      <p:ext uri="{BB962C8B-B14F-4D97-AF65-F5344CB8AC3E}">
        <p14:creationId xmlns:p14="http://schemas.microsoft.com/office/powerpoint/2010/main" val="17919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Brain tumor</a:t>
            </a:r>
            <a:r>
              <a:rPr lang="ko-KR" altLang="en-US" baseline="0" dirty="0" smtClean="0"/>
              <a:t>에서 </a:t>
            </a:r>
            <a:r>
              <a:rPr lang="en-US" altLang="ko-KR" baseline="0" dirty="0" smtClean="0"/>
              <a:t>image segmentation</a:t>
            </a:r>
            <a:r>
              <a:rPr lang="ko-KR" altLang="en-US" baseline="0" dirty="0" smtClean="0"/>
              <a:t>의 역할이 크고 활발히 연구가 진행되어온 만큼</a:t>
            </a:r>
            <a:r>
              <a:rPr lang="en-US" altLang="ko-KR" baseline="0" dirty="0" smtClean="0"/>
              <a:t>, </a:t>
            </a:r>
            <a:r>
              <a:rPr lang="ko-KR" altLang="en-US" baseline="0" dirty="0" smtClean="0"/>
              <a:t>이 방법론에 대해 여러 </a:t>
            </a:r>
            <a:r>
              <a:rPr lang="en-US" altLang="ko-KR" baseline="0" dirty="0" smtClean="0"/>
              <a:t>survey </a:t>
            </a:r>
            <a:r>
              <a:rPr lang="ko-KR" altLang="en-US" baseline="0" dirty="0" smtClean="0"/>
              <a:t>연구가 이루어져왔었다</a:t>
            </a:r>
            <a:r>
              <a:rPr lang="en-US" altLang="ko-KR" baseline="0" dirty="0" smtClean="0"/>
              <a:t>.</a:t>
            </a:r>
          </a:p>
          <a:p>
            <a:r>
              <a:rPr lang="ko-KR" altLang="en-US" baseline="0" dirty="0" smtClean="0"/>
              <a:t>이 표는 최근 눈에 띄는 </a:t>
            </a:r>
            <a:r>
              <a:rPr lang="en-US" altLang="ko-KR" baseline="0" dirty="0" smtClean="0"/>
              <a:t>brain tumor segmentation surveys</a:t>
            </a:r>
            <a:r>
              <a:rPr lang="ko-KR" altLang="en-US" baseline="0" dirty="0" smtClean="0"/>
              <a:t>를 정리한 표인데</a:t>
            </a:r>
            <a:r>
              <a:rPr lang="en-US" altLang="ko-KR" baseline="0" dirty="0" smtClean="0"/>
              <a:t>, </a:t>
            </a:r>
            <a:r>
              <a:rPr lang="ko-KR" altLang="en-US" baseline="0" dirty="0" smtClean="0"/>
              <a:t>이 중 본 논문과 연관성이 높은 논문은 첫번째 논문이다</a:t>
            </a:r>
            <a:r>
              <a:rPr lang="en-US" altLang="ko-KR" baseline="0" dirty="0" smtClean="0"/>
              <a:t>.</a:t>
            </a:r>
          </a:p>
          <a:p>
            <a:r>
              <a:rPr lang="ko-KR" altLang="en-US" baseline="0" dirty="0" smtClean="0"/>
              <a:t>두 </a:t>
            </a:r>
            <a:r>
              <a:rPr lang="en-US" altLang="ko-KR" baseline="0" dirty="0" smtClean="0"/>
              <a:t>paper</a:t>
            </a:r>
            <a:r>
              <a:rPr lang="ko-KR" altLang="en-US" baseline="0" dirty="0" smtClean="0"/>
              <a:t>모두 </a:t>
            </a:r>
            <a:r>
              <a:rPr lang="en-US" altLang="ko-KR" baseline="0" dirty="0" err="1" smtClean="0"/>
              <a:t>BraTS</a:t>
            </a:r>
            <a:r>
              <a:rPr lang="en-US" altLang="ko-KR" baseline="0" dirty="0" smtClean="0"/>
              <a:t> challenge</a:t>
            </a:r>
            <a:r>
              <a:rPr lang="ko-KR" altLang="en-US" baseline="0" dirty="0" smtClean="0"/>
              <a:t>에서 제시된 </a:t>
            </a:r>
            <a:r>
              <a:rPr lang="en-US" altLang="ko-KR" baseline="0" dirty="0" smtClean="0"/>
              <a:t>solutions</a:t>
            </a:r>
            <a:r>
              <a:rPr lang="ko-KR" altLang="en-US" baseline="0" dirty="0" smtClean="0"/>
              <a:t>을 다루고 있지만</a:t>
            </a:r>
            <a:r>
              <a:rPr lang="en-US" altLang="ko-KR" baseline="0" dirty="0" smtClean="0"/>
              <a:t>, </a:t>
            </a:r>
            <a:r>
              <a:rPr lang="ko-KR" altLang="en-US" baseline="0" dirty="0" smtClean="0"/>
              <a:t>이전까지 논문들은 </a:t>
            </a:r>
            <a:r>
              <a:rPr lang="en-US" altLang="ko-KR" baseline="0" dirty="0" smtClean="0"/>
              <a:t>methodology category</a:t>
            </a:r>
            <a:r>
              <a:rPr lang="ko-KR" altLang="en-US" baseline="0" dirty="0" smtClean="0"/>
              <a:t>와 </a:t>
            </a:r>
            <a:r>
              <a:rPr lang="en-US" altLang="ko-KR" baseline="0" dirty="0" smtClean="0"/>
              <a:t>highlights</a:t>
            </a:r>
            <a:r>
              <a:rPr lang="ko-KR" altLang="en-US" baseline="0" dirty="0" smtClean="0"/>
              <a:t>에 기반한 분석이 부족하다고 말한다</a:t>
            </a:r>
            <a:r>
              <a:rPr lang="en-US" altLang="ko-KR" baseline="0" dirty="0" smtClean="0"/>
              <a:t>.</a:t>
            </a:r>
          </a:p>
          <a:p>
            <a:endParaRPr lang="en-US" altLang="ko-KR" baseline="0" dirty="0" smtClean="0"/>
          </a:p>
          <a:p>
            <a:r>
              <a:rPr lang="en-US" altLang="ko-KR" baseline="0" dirty="0" smtClean="0"/>
              <a:t>2015</a:t>
            </a:r>
            <a:r>
              <a:rPr lang="ko-KR" altLang="en-US" baseline="0" dirty="0" smtClean="0"/>
              <a:t>년 이전의 논문들은 </a:t>
            </a:r>
            <a:r>
              <a:rPr lang="ko-KR" altLang="en-US" baseline="0" dirty="0" err="1" smtClean="0"/>
              <a:t>딥러닝에</a:t>
            </a:r>
            <a:r>
              <a:rPr lang="ko-KR" altLang="en-US" baseline="0" dirty="0" smtClean="0"/>
              <a:t> 초점을 두지 않고 단순히 전반적인 </a:t>
            </a:r>
            <a:r>
              <a:rPr lang="en-US" altLang="ko-KR" baseline="0" dirty="0" smtClean="0"/>
              <a:t>brain tumor </a:t>
            </a:r>
            <a:r>
              <a:rPr lang="en-US" altLang="ko-KR" baseline="0" dirty="0" err="1" smtClean="0"/>
              <a:t>seg</a:t>
            </a:r>
            <a:r>
              <a:rPr lang="en-US" altLang="ko-KR" baseline="0" dirty="0" smtClean="0"/>
              <a:t> method</a:t>
            </a:r>
            <a:r>
              <a:rPr lang="ko-KR" altLang="en-US" baseline="0" dirty="0" smtClean="0"/>
              <a:t>만을 다루고 있기때문에 </a:t>
            </a:r>
            <a:r>
              <a:rPr lang="en-US" altLang="ko-KR" baseline="0" dirty="0" smtClean="0"/>
              <a:t>2018 </a:t>
            </a:r>
            <a:r>
              <a:rPr lang="ko-KR" altLang="en-US" baseline="0" dirty="0" smtClean="0"/>
              <a:t>이후의 논문들을 참고해보면 좋을 것 같다</a:t>
            </a:r>
            <a:r>
              <a:rPr lang="en-US" altLang="ko-KR" baseline="0" dirty="0" smtClean="0"/>
              <a:t>.</a:t>
            </a:r>
          </a:p>
          <a:p>
            <a:endParaRPr lang="en-US" altLang="ko-KR" baseline="0" dirty="0" smtClean="0"/>
          </a:p>
          <a:p>
            <a:r>
              <a:rPr lang="ko-KR" altLang="en-US" baseline="0" dirty="0" smtClean="0"/>
              <a:t>해당 논문이 지금까지 </a:t>
            </a:r>
            <a:r>
              <a:rPr lang="en-US" altLang="ko-KR" baseline="0" dirty="0" smtClean="0"/>
              <a:t>survey</a:t>
            </a:r>
            <a:r>
              <a:rPr lang="ko-KR" altLang="en-US" baseline="0" dirty="0" smtClean="0"/>
              <a:t>논문과 다른 점은</a:t>
            </a:r>
            <a:r>
              <a:rPr lang="en-US" altLang="ko-KR" baseline="0" dirty="0" smtClean="0"/>
              <a:t>, </a:t>
            </a:r>
            <a:r>
              <a:rPr lang="ko-KR" altLang="en-US" baseline="0" dirty="0" smtClean="0"/>
              <a:t>이 논문에서는 이러한 </a:t>
            </a:r>
            <a:r>
              <a:rPr lang="en-US" altLang="ko-KR" baseline="0" dirty="0" smtClean="0"/>
              <a:t>challenge</a:t>
            </a:r>
            <a:r>
              <a:rPr lang="ko-KR" altLang="en-US" baseline="0" dirty="0" smtClean="0"/>
              <a:t>을 해결하는 방법을 크게 </a:t>
            </a:r>
            <a:r>
              <a:rPr lang="en-US" altLang="ko-KR" baseline="0" dirty="0" smtClean="0"/>
              <a:t>3</a:t>
            </a:r>
            <a:r>
              <a:rPr lang="ko-KR" altLang="en-US" baseline="0" dirty="0" smtClean="0"/>
              <a:t>가지로 나누어 최근 </a:t>
            </a:r>
            <a:r>
              <a:rPr lang="en-US" altLang="ko-KR" baseline="0" dirty="0" smtClean="0"/>
              <a:t>5</a:t>
            </a:r>
            <a:r>
              <a:rPr lang="ko-KR" altLang="en-US" baseline="0" dirty="0" smtClean="0"/>
              <a:t>년간의 연구를 정리했다</a:t>
            </a:r>
            <a:r>
              <a:rPr lang="en-US" altLang="ko-KR" baseline="0" dirty="0" smtClean="0"/>
              <a:t>.</a:t>
            </a:r>
          </a:p>
          <a:p>
            <a:endParaRPr lang="en-US" dirty="0" smtClean="0"/>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5</a:t>
            </a:fld>
            <a:endParaRPr lang="ko-KR" altLang="en-US"/>
          </a:p>
        </p:txBody>
      </p:sp>
    </p:spTree>
    <p:extLst>
      <p:ext uri="{BB962C8B-B14F-4D97-AF65-F5344CB8AC3E}">
        <p14:creationId xmlns:p14="http://schemas.microsoft.com/office/powerpoint/2010/main" val="142648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저자는 </a:t>
            </a:r>
            <a:r>
              <a:rPr lang="en-US" altLang="ko-KR" baseline="0" dirty="0" smtClean="0"/>
              <a:t>medical image </a:t>
            </a:r>
            <a:r>
              <a:rPr lang="ko-KR" altLang="en-US" baseline="0" dirty="0" smtClean="0"/>
              <a:t>분야에서 유명한 </a:t>
            </a:r>
            <a:r>
              <a:rPr lang="ko-KR" altLang="en-US" baseline="0" dirty="0" err="1" smtClean="0"/>
              <a:t>저널들뿐만아니라</a:t>
            </a:r>
            <a:r>
              <a:rPr lang="ko-KR" altLang="en-US" baseline="0" dirty="0" smtClean="0"/>
              <a:t> </a:t>
            </a:r>
            <a:r>
              <a:rPr lang="en-US" altLang="ko-KR" baseline="0" dirty="0" smtClean="0"/>
              <a:t>conference</a:t>
            </a:r>
            <a:r>
              <a:rPr lang="ko-KR" altLang="en-US" baseline="0" dirty="0" smtClean="0"/>
              <a:t>에서 다루어진 내용들을 리뷰하고 있고</a:t>
            </a:r>
            <a:r>
              <a:rPr lang="en-US" altLang="ko-KR" baseline="0" dirty="0" smtClean="0"/>
              <a:t>,</a:t>
            </a:r>
          </a:p>
          <a:p>
            <a:r>
              <a:rPr lang="ko-KR" altLang="en-US" baseline="0" dirty="0" smtClean="0"/>
              <a:t>방법론적인 성능 비교는 </a:t>
            </a:r>
            <a:r>
              <a:rPr lang="en-US" altLang="ko-KR" baseline="0" dirty="0" err="1" smtClean="0"/>
              <a:t>BraTS</a:t>
            </a:r>
            <a:r>
              <a:rPr lang="en-US" altLang="ko-KR" baseline="0" dirty="0" smtClean="0"/>
              <a:t> challenge</a:t>
            </a:r>
            <a:r>
              <a:rPr lang="ko-KR" altLang="en-US" baseline="0" dirty="0" smtClean="0"/>
              <a:t>에 대한 성능을 기준으로 수행했다</a:t>
            </a:r>
            <a:r>
              <a:rPr lang="en-US" altLang="ko-KR" baseline="0" dirty="0" smtClean="0"/>
              <a:t>.</a:t>
            </a:r>
          </a:p>
          <a:p>
            <a:r>
              <a:rPr lang="en-US" altLang="ko-KR" baseline="0" dirty="0" err="1" smtClean="0"/>
              <a:t>BraTS</a:t>
            </a:r>
            <a:r>
              <a:rPr lang="ko-KR" altLang="en-US" baseline="0" dirty="0" smtClean="0"/>
              <a:t>는 </a:t>
            </a:r>
            <a:r>
              <a:rPr lang="en-US" altLang="ko-KR" baseline="0" dirty="0" smtClean="0"/>
              <a:t>Brain Tumor </a:t>
            </a:r>
            <a:r>
              <a:rPr lang="en-US" altLang="ko-KR" baseline="0" dirty="0" err="1" smtClean="0"/>
              <a:t>segementation</a:t>
            </a:r>
            <a:r>
              <a:rPr lang="ko-KR" altLang="en-US" baseline="0" dirty="0" smtClean="0"/>
              <a:t>에서 매우 큰 </a:t>
            </a:r>
            <a:r>
              <a:rPr lang="ko-KR" altLang="en-US" baseline="0" dirty="0" err="1" smtClean="0"/>
              <a:t>챌린지로</a:t>
            </a:r>
            <a:r>
              <a:rPr lang="en-US" altLang="ko-KR" baseline="0" dirty="0" smtClean="0"/>
              <a:t>, MICCAI </a:t>
            </a:r>
            <a:r>
              <a:rPr lang="ko-KR" altLang="en-US" baseline="0" dirty="0" smtClean="0"/>
              <a:t>주관 하에 </a:t>
            </a:r>
            <a:r>
              <a:rPr lang="en-US" altLang="ko-KR" baseline="0" dirty="0" smtClean="0"/>
              <a:t>2012</a:t>
            </a:r>
            <a:r>
              <a:rPr lang="ko-KR" altLang="en-US" baseline="0" dirty="0" smtClean="0"/>
              <a:t>년부터 꾸준히 열려왔다</a:t>
            </a:r>
            <a:r>
              <a:rPr lang="en-US" altLang="ko-KR" baseline="0" dirty="0" smtClean="0"/>
              <a:t>.</a:t>
            </a:r>
          </a:p>
          <a:p>
            <a:r>
              <a:rPr lang="ko-KR" altLang="en-US" baseline="0" dirty="0" smtClean="0"/>
              <a:t>데이터는 뇌종양인 </a:t>
            </a:r>
            <a:r>
              <a:rPr lang="en-US" altLang="ko-KR" baseline="0" dirty="0" smtClean="0"/>
              <a:t>GBM</a:t>
            </a:r>
            <a:r>
              <a:rPr lang="ko-KR" altLang="en-US" baseline="0" dirty="0" smtClean="0"/>
              <a:t>과 </a:t>
            </a:r>
            <a:r>
              <a:rPr lang="en-US" altLang="ko-KR" baseline="0" dirty="0" smtClean="0"/>
              <a:t>LGG</a:t>
            </a:r>
            <a:r>
              <a:rPr lang="ko-KR" altLang="en-US" baseline="0" dirty="0" smtClean="0"/>
              <a:t>에 대한 </a:t>
            </a:r>
            <a:r>
              <a:rPr lang="en-US" altLang="ko-KR" baseline="0" dirty="0" smtClean="0"/>
              <a:t>pre-operative multimodal MRI scans</a:t>
            </a:r>
            <a:r>
              <a:rPr lang="ko-KR" altLang="en-US" baseline="0" dirty="0" smtClean="0"/>
              <a:t>로</a:t>
            </a:r>
            <a:r>
              <a:rPr lang="en-US" altLang="ko-KR" baseline="0" dirty="0" smtClean="0"/>
              <a:t>, </a:t>
            </a:r>
            <a:r>
              <a:rPr lang="ko-KR" altLang="en-US" baseline="0" dirty="0" smtClean="0"/>
              <a:t>병리학적으로 검증된 진단과 생존기간</a:t>
            </a:r>
            <a:r>
              <a:rPr lang="en-US" altLang="ko-KR" baseline="0" dirty="0" smtClean="0"/>
              <a:t>(OS)</a:t>
            </a:r>
            <a:r>
              <a:rPr lang="ko-KR" altLang="en-US" baseline="0" dirty="0" smtClean="0"/>
              <a:t>정보를 포함하고 있다</a:t>
            </a:r>
            <a:r>
              <a:rPr lang="en-US" altLang="ko-KR" baseline="0" dirty="0" smtClean="0"/>
              <a:t>.</a:t>
            </a:r>
          </a:p>
          <a:p>
            <a:r>
              <a:rPr lang="ko-KR" altLang="en-US" baseline="0" dirty="0" smtClean="0"/>
              <a:t>이 데이터를 활용하여 </a:t>
            </a:r>
            <a:r>
              <a:rPr lang="en-US" altLang="ko-KR" baseline="0" dirty="0" smtClean="0"/>
              <a:t>GBM</a:t>
            </a:r>
            <a:r>
              <a:rPr lang="ko-KR" altLang="en-US" baseline="0" dirty="0" smtClean="0"/>
              <a:t>과 </a:t>
            </a:r>
            <a:r>
              <a:rPr lang="en-US" altLang="ko-KR" baseline="0" dirty="0" smtClean="0"/>
              <a:t>LGG</a:t>
            </a:r>
            <a:r>
              <a:rPr lang="ko-KR" altLang="en-US" baseline="0" dirty="0" smtClean="0"/>
              <a:t>의 뇌종양 영역을 세분화하는 작업을 수행하는 것이다</a:t>
            </a:r>
            <a:r>
              <a:rPr lang="en-US" altLang="ko-KR" baseline="0" dirty="0" smtClean="0"/>
              <a:t>.</a:t>
            </a:r>
          </a:p>
          <a:p>
            <a:endParaRPr lang="en-US" altLang="ko-KR" baseline="0" dirty="0" smtClean="0"/>
          </a:p>
          <a:p>
            <a:r>
              <a:rPr lang="en-US" dirty="0" err="1" smtClean="0"/>
              <a:t>BraTS</a:t>
            </a:r>
            <a:r>
              <a:rPr lang="en-US" dirty="0" smtClean="0"/>
              <a:t> 2012-2016 has been made available through the Swiss Medical Image Repository (SMIR - www.smir.ch), and the data of </a:t>
            </a:r>
            <a:r>
              <a:rPr lang="en-US" dirty="0" err="1" smtClean="0"/>
              <a:t>BraTS</a:t>
            </a:r>
            <a:r>
              <a:rPr lang="en-US" dirty="0" smtClean="0"/>
              <a:t> 2017-2018 through the Image Processing Portal of the </a:t>
            </a:r>
            <a:r>
              <a:rPr lang="en-US" dirty="0" err="1" smtClean="0"/>
              <a:t>CBICA@UPenn</a:t>
            </a:r>
            <a:r>
              <a:rPr lang="en-US" dirty="0" smtClean="0"/>
              <a:t> (IPP - ipp.cbica.upenn.edu).</a:t>
            </a:r>
            <a:endParaRPr lang="en-US" altLang="ko-KR" baseline="0" dirty="0" smtClean="0"/>
          </a:p>
          <a:p>
            <a:endParaRPr lang="en-US" altLang="ko-KR" baseline="0" dirty="0" smtClean="0"/>
          </a:p>
          <a:p>
            <a:endParaRPr lang="en-US" dirty="0" smtClean="0"/>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6</a:t>
            </a:fld>
            <a:endParaRPr lang="ko-KR" altLang="en-US"/>
          </a:p>
        </p:txBody>
      </p:sp>
    </p:spTree>
    <p:extLst>
      <p:ext uri="{BB962C8B-B14F-4D97-AF65-F5344CB8AC3E}">
        <p14:creationId xmlns:p14="http://schemas.microsoft.com/office/powerpoint/2010/main" val="64477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en-US" altLang="ko-KR" sz="1200" b="0" i="0" kern="1200" dirty="0" smtClean="0">
                <a:solidFill>
                  <a:schemeClr val="tx1"/>
                </a:solidFill>
                <a:effectLst/>
                <a:latin typeface="+mn-lt"/>
                <a:ea typeface="+mn-ea"/>
                <a:cs typeface="+mn-cs"/>
              </a:rPr>
              <a:t>1) location uncertainty </a:t>
            </a:r>
          </a:p>
          <a:p>
            <a:pPr rtl="0"/>
            <a:r>
              <a:rPr lang="en-US" altLang="ko-KR" sz="1200" b="0" i="0" kern="1200" dirty="0" smtClean="0">
                <a:solidFill>
                  <a:schemeClr val="tx1"/>
                </a:solidFill>
                <a:effectLst/>
                <a:latin typeface="+mn-lt"/>
                <a:ea typeface="+mn-ea"/>
                <a:cs typeface="+mn-cs"/>
              </a:rPr>
              <a:t>: gluey cells</a:t>
            </a:r>
            <a:r>
              <a:rPr lang="ko-KR" altLang="en-US" sz="1200" b="0" i="0" kern="1200" dirty="0" smtClean="0">
                <a:solidFill>
                  <a:schemeClr val="tx1"/>
                </a:solidFill>
                <a:effectLst/>
                <a:latin typeface="+mn-lt"/>
                <a:ea typeface="+mn-ea"/>
                <a:cs typeface="+mn-cs"/>
              </a:rPr>
              <a:t>들을 광범위하게 위치하고있기때문에 </a:t>
            </a:r>
            <a:r>
              <a:rPr lang="en-US" altLang="ko-KR" sz="1200" b="0" i="0" kern="1200" dirty="0" smtClean="0">
                <a:solidFill>
                  <a:schemeClr val="tx1"/>
                </a:solidFill>
                <a:effectLst/>
                <a:latin typeface="+mn-lt"/>
                <a:ea typeface="+mn-ea"/>
                <a:cs typeface="+mn-cs"/>
              </a:rPr>
              <a:t>HGG</a:t>
            </a:r>
            <a:r>
              <a:rPr lang="ko-KR" altLang="en-US" sz="1200" b="0" i="0" kern="1200" dirty="0" smtClean="0">
                <a:solidFill>
                  <a:schemeClr val="tx1"/>
                </a:solidFill>
                <a:effectLst/>
                <a:latin typeface="+mn-lt"/>
                <a:ea typeface="+mn-ea"/>
                <a:cs typeface="+mn-cs"/>
              </a:rPr>
              <a:t>나 </a:t>
            </a:r>
            <a:r>
              <a:rPr lang="en-US" altLang="ko-KR" sz="1200" b="0" i="0" kern="1200" dirty="0" smtClean="0">
                <a:solidFill>
                  <a:schemeClr val="tx1"/>
                </a:solidFill>
                <a:effectLst/>
                <a:latin typeface="+mn-lt"/>
                <a:ea typeface="+mn-ea"/>
                <a:cs typeface="+mn-cs"/>
              </a:rPr>
              <a:t>LGG</a:t>
            </a:r>
            <a:r>
              <a:rPr lang="ko-KR" altLang="en-US" sz="1200" b="0" i="0" kern="1200" dirty="0" smtClean="0">
                <a:solidFill>
                  <a:schemeClr val="tx1"/>
                </a:solidFill>
                <a:effectLst/>
                <a:latin typeface="+mn-lt"/>
                <a:ea typeface="+mn-ea"/>
                <a:cs typeface="+mn-cs"/>
              </a:rPr>
              <a:t>가 뇌 안에 어떤 위치에서도 나타날 수 있어서 그 위치를 특정할 수 없다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2) Morphological uncertainty</a:t>
            </a:r>
          </a:p>
          <a:p>
            <a:pPr rtl="0"/>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각 </a:t>
            </a:r>
            <a:r>
              <a:rPr lang="en-US" altLang="ko-KR" sz="1200" b="0" i="0" kern="1200" dirty="0" smtClean="0">
                <a:solidFill>
                  <a:schemeClr val="tx1"/>
                </a:solidFill>
                <a:effectLst/>
                <a:latin typeface="+mn-lt"/>
                <a:ea typeface="+mn-ea"/>
                <a:cs typeface="+mn-cs"/>
              </a:rPr>
              <a:t>brain </a:t>
            </a:r>
            <a:r>
              <a:rPr lang="ko-KR" altLang="en-US" sz="1200" b="0" i="0" kern="1200" dirty="0" err="1" smtClean="0">
                <a:solidFill>
                  <a:schemeClr val="tx1"/>
                </a:solidFill>
                <a:effectLst/>
                <a:latin typeface="+mn-lt"/>
                <a:ea typeface="+mn-ea"/>
                <a:cs typeface="+mn-cs"/>
              </a:rPr>
              <a:t>종양마다</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morphology</a:t>
            </a:r>
            <a:r>
              <a:rPr lang="ko-KR" altLang="en-US" sz="1200" b="0" i="0" kern="1200" dirty="0" smtClean="0">
                <a:solidFill>
                  <a:schemeClr val="tx1"/>
                </a:solidFill>
                <a:effectLst/>
                <a:latin typeface="+mn-lt"/>
                <a:ea typeface="+mn-ea"/>
                <a:cs typeface="+mn-cs"/>
              </a:rPr>
              <a:t>가 다름 </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모양</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크기</a:t>
            </a:r>
            <a:r>
              <a:rPr lang="en-US" altLang="ko-KR" sz="1200" b="0" i="0" kern="1200" dirty="0" smtClean="0">
                <a:solidFill>
                  <a:schemeClr val="tx1"/>
                </a:solidFill>
                <a:effectLst/>
                <a:latin typeface="+mn-lt"/>
                <a:ea typeface="+mn-ea"/>
                <a:cs typeface="+mn-cs"/>
              </a:rPr>
              <a:t>)</a:t>
            </a:r>
          </a:p>
          <a:p>
            <a:pPr rtl="0"/>
            <a:r>
              <a:rPr lang="ko-KR" altLang="en-US" sz="1200" b="0" i="0" kern="1200" dirty="0" smtClean="0">
                <a:solidFill>
                  <a:schemeClr val="tx1"/>
                </a:solidFill>
                <a:effectLst/>
                <a:latin typeface="+mn-lt"/>
                <a:ea typeface="+mn-ea"/>
                <a:cs typeface="+mn-cs"/>
              </a:rPr>
              <a:t>뇌종양 </a:t>
            </a:r>
            <a:r>
              <a:rPr lang="ko-KR" altLang="en-US" sz="1200" b="0" i="0" kern="1200" dirty="0" err="1" smtClean="0">
                <a:solidFill>
                  <a:schemeClr val="tx1"/>
                </a:solidFill>
                <a:effectLst/>
                <a:latin typeface="+mn-lt"/>
                <a:ea typeface="+mn-ea"/>
                <a:cs typeface="+mn-cs"/>
              </a:rPr>
              <a:t>바깥층의</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edema tissue</a:t>
            </a:r>
            <a:r>
              <a:rPr lang="ko-KR" altLang="en-US" sz="1200" b="0" i="0" kern="1200" dirty="0" smtClean="0">
                <a:solidFill>
                  <a:schemeClr val="tx1"/>
                </a:solidFill>
                <a:effectLst/>
                <a:latin typeface="+mn-lt"/>
                <a:ea typeface="+mn-ea"/>
                <a:cs typeface="+mn-cs"/>
              </a:rPr>
              <a:t>는 다른 액체 구조를 가지는데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종양 모양에 대한 사전정보를 주지 못한다</a:t>
            </a:r>
            <a:r>
              <a:rPr lang="en-US" altLang="ko-KR" sz="1200" b="0" i="0" kern="1200" dirty="0" smtClean="0">
                <a:solidFill>
                  <a:schemeClr val="tx1"/>
                </a:solidFill>
                <a:effectLst/>
                <a:latin typeface="+mn-lt"/>
                <a:ea typeface="+mn-ea"/>
                <a:cs typeface="+mn-cs"/>
              </a:rPr>
              <a:t>.</a:t>
            </a:r>
          </a:p>
          <a:p>
            <a:pPr rtl="0"/>
            <a:r>
              <a:rPr lang="ko-KR" altLang="en-US" sz="1200" b="0" i="0" kern="1200" dirty="0" smtClean="0">
                <a:solidFill>
                  <a:schemeClr val="tx1"/>
                </a:solidFill>
                <a:effectLst/>
                <a:latin typeface="+mn-lt"/>
                <a:ea typeface="+mn-ea"/>
                <a:cs typeface="+mn-cs"/>
              </a:rPr>
              <a:t>종양 </a:t>
            </a:r>
            <a:r>
              <a:rPr lang="en-US" altLang="ko-KR" sz="1200" b="0" i="0" kern="1200" dirty="0" smtClean="0">
                <a:solidFill>
                  <a:schemeClr val="tx1"/>
                </a:solidFill>
                <a:effectLst/>
                <a:latin typeface="+mn-lt"/>
                <a:ea typeface="+mn-ea"/>
                <a:cs typeface="+mn-cs"/>
              </a:rPr>
              <a:t>sub-region</a:t>
            </a:r>
            <a:r>
              <a:rPr lang="ko-KR" altLang="en-US" sz="1200" b="0" i="0" kern="1200" dirty="0" smtClean="0">
                <a:solidFill>
                  <a:schemeClr val="tx1"/>
                </a:solidFill>
                <a:effectLst/>
                <a:latin typeface="+mn-lt"/>
                <a:ea typeface="+mn-ea"/>
                <a:cs typeface="+mn-cs"/>
              </a:rPr>
              <a:t>또한 모양과 크기가 다양할 수 있다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3) Low contrast</a:t>
            </a:r>
          </a:p>
          <a:p>
            <a:pPr rtl="0"/>
            <a:r>
              <a:rPr lang="ko-KR" altLang="en-US" sz="1200" b="0" i="0" kern="1200" dirty="0" smtClean="0">
                <a:solidFill>
                  <a:schemeClr val="tx1"/>
                </a:solidFill>
                <a:effectLst/>
                <a:latin typeface="+mn-lt"/>
                <a:ea typeface="+mn-ea"/>
                <a:cs typeface="+mn-cs"/>
              </a:rPr>
              <a:t>높은 해상도와 </a:t>
            </a:r>
            <a:r>
              <a:rPr lang="ko-KR" altLang="en-US" sz="1200" b="0" i="0" kern="1200" dirty="0" err="1" smtClean="0">
                <a:solidFill>
                  <a:schemeClr val="tx1"/>
                </a:solidFill>
                <a:effectLst/>
                <a:latin typeface="+mn-lt"/>
                <a:ea typeface="+mn-ea"/>
                <a:cs typeface="+mn-cs"/>
              </a:rPr>
              <a:t>대조도를</a:t>
            </a:r>
            <a:r>
              <a:rPr lang="ko-KR" altLang="en-US" sz="1200" b="0" i="0" kern="1200" dirty="0" smtClean="0">
                <a:solidFill>
                  <a:schemeClr val="tx1"/>
                </a:solidFill>
                <a:effectLst/>
                <a:latin typeface="+mn-lt"/>
                <a:ea typeface="+mn-ea"/>
                <a:cs typeface="+mn-cs"/>
              </a:rPr>
              <a:t> 가진 이미지는 다양한 정보를 포함하고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하지만 </a:t>
            </a:r>
            <a:r>
              <a:rPr lang="en-US" altLang="ko-KR" sz="1200" b="0" i="0" kern="1200" dirty="0" smtClean="0">
                <a:solidFill>
                  <a:schemeClr val="tx1"/>
                </a:solidFill>
                <a:effectLst/>
                <a:latin typeface="+mn-lt"/>
                <a:ea typeface="+mn-ea"/>
                <a:cs typeface="+mn-cs"/>
              </a:rPr>
              <a:t>MRI</a:t>
            </a:r>
            <a:r>
              <a:rPr lang="ko-KR" altLang="en-US" sz="1200" b="0" i="0" kern="1200" dirty="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projection</a:t>
            </a:r>
            <a:r>
              <a:rPr lang="ko-KR" altLang="en-US" sz="1200" b="0" i="0" kern="1200" dirty="0" smtClean="0">
                <a:solidFill>
                  <a:schemeClr val="tx1"/>
                </a:solidFill>
                <a:effectLst/>
                <a:latin typeface="+mn-lt"/>
                <a:ea typeface="+mn-ea"/>
                <a:cs typeface="+mn-cs"/>
              </a:rPr>
              <a:t>과 </a:t>
            </a:r>
            <a:r>
              <a:rPr lang="en-US" altLang="ko-KR" sz="1200" b="0" i="0" kern="1200" dirty="0" err="1" smtClean="0">
                <a:solidFill>
                  <a:schemeClr val="tx1"/>
                </a:solidFill>
                <a:effectLst/>
                <a:latin typeface="+mn-lt"/>
                <a:ea typeface="+mn-ea"/>
                <a:cs typeface="+mn-cs"/>
              </a:rPr>
              <a:t>tomopraphy</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과정으로 인해 퀄리티가 낮고 </a:t>
            </a:r>
            <a:r>
              <a:rPr lang="ko-KR" altLang="en-US" sz="1200" b="0" i="0" kern="1200" dirty="0" err="1" smtClean="0">
                <a:solidFill>
                  <a:schemeClr val="tx1"/>
                </a:solidFill>
                <a:effectLst/>
                <a:latin typeface="+mn-lt"/>
                <a:ea typeface="+mn-ea"/>
                <a:cs typeface="+mn-cs"/>
              </a:rPr>
              <a:t>대조도가</a:t>
            </a:r>
            <a:r>
              <a:rPr lang="ko-KR" altLang="en-US" sz="1200" b="0" i="0" kern="1200" dirty="0" smtClean="0">
                <a:solidFill>
                  <a:schemeClr val="tx1"/>
                </a:solidFill>
                <a:effectLst/>
                <a:latin typeface="+mn-lt"/>
                <a:ea typeface="+mn-ea"/>
                <a:cs typeface="+mn-cs"/>
              </a:rPr>
              <a:t> 낮을 수 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이러면 조직의 경계가 매우 </a:t>
            </a:r>
            <a:r>
              <a:rPr lang="en-US" altLang="ko-KR" sz="1200" b="0" i="0" kern="1200" dirty="0" err="1" smtClean="0">
                <a:solidFill>
                  <a:schemeClr val="tx1"/>
                </a:solidFill>
                <a:effectLst/>
                <a:latin typeface="+mn-lt"/>
                <a:ea typeface="+mn-ea"/>
                <a:cs typeface="+mn-cs"/>
              </a:rPr>
              <a:t>blurr</a:t>
            </a:r>
            <a:r>
              <a:rPr lang="ko-KR" altLang="en-US" sz="1200" b="0" i="0" kern="1200" dirty="0" smtClean="0">
                <a:solidFill>
                  <a:schemeClr val="tx1"/>
                </a:solidFill>
                <a:effectLst/>
                <a:latin typeface="+mn-lt"/>
                <a:ea typeface="+mn-ea"/>
                <a:cs typeface="+mn-cs"/>
              </a:rPr>
              <a:t>해지고 </a:t>
            </a:r>
            <a:r>
              <a:rPr lang="en-US" altLang="ko-KR" sz="1200" b="0" i="0" kern="1200" dirty="0" smtClean="0">
                <a:solidFill>
                  <a:schemeClr val="tx1"/>
                </a:solidFill>
                <a:effectLst/>
                <a:latin typeface="+mn-lt"/>
                <a:ea typeface="+mn-ea"/>
                <a:cs typeface="+mn-cs"/>
              </a:rPr>
              <a:t>detect</a:t>
            </a:r>
            <a:r>
              <a:rPr lang="ko-KR" altLang="en-US" sz="1200" b="0" i="0" kern="1200" dirty="0" smtClean="0">
                <a:solidFill>
                  <a:schemeClr val="tx1"/>
                </a:solidFill>
                <a:effectLst/>
                <a:latin typeface="+mn-lt"/>
                <a:ea typeface="+mn-ea"/>
                <a:cs typeface="+mn-cs"/>
              </a:rPr>
              <a:t>하기 </a:t>
            </a:r>
            <a:r>
              <a:rPr lang="ko-KR" altLang="en-US" sz="1200" b="0" i="0" kern="1200" dirty="0" err="1" smtClean="0">
                <a:solidFill>
                  <a:schemeClr val="tx1"/>
                </a:solidFill>
                <a:effectLst/>
                <a:latin typeface="+mn-lt"/>
                <a:ea typeface="+mn-ea"/>
                <a:cs typeface="+mn-cs"/>
              </a:rPr>
              <a:t>힘듬</a:t>
            </a:r>
            <a:r>
              <a:rPr lang="en-US" altLang="ko-KR" sz="1200" b="0" i="0" kern="1200" dirty="0" smtClean="0">
                <a:solidFill>
                  <a:schemeClr val="tx1"/>
                </a:solidFill>
                <a:effectLst/>
                <a:latin typeface="+mn-lt"/>
                <a:ea typeface="+mn-ea"/>
                <a:cs typeface="+mn-cs"/>
              </a:rPr>
              <a:t>. boundary </a:t>
            </a:r>
            <a:r>
              <a:rPr lang="ko-KR" altLang="en-US" sz="1200" b="0" i="0" kern="1200" dirty="0" smtClean="0">
                <a:solidFill>
                  <a:schemeClr val="tx1"/>
                </a:solidFill>
                <a:effectLst/>
                <a:latin typeface="+mn-lt"/>
                <a:ea typeface="+mn-ea"/>
                <a:cs typeface="+mn-cs"/>
              </a:rPr>
              <a:t>근처에 위치하는 세포들을 </a:t>
            </a:r>
            <a:r>
              <a:rPr lang="en-US" altLang="ko-KR" sz="1200" b="0" i="0" kern="1200" dirty="0" smtClean="0">
                <a:solidFill>
                  <a:schemeClr val="tx1"/>
                </a:solidFill>
                <a:effectLst/>
                <a:latin typeface="+mn-lt"/>
                <a:ea typeface="+mn-ea"/>
                <a:cs typeface="+mn-cs"/>
              </a:rPr>
              <a:t>classify</a:t>
            </a:r>
            <a:r>
              <a:rPr lang="ko-KR" altLang="en-US" sz="1200" b="0" i="0" kern="1200" dirty="0" smtClean="0">
                <a:solidFill>
                  <a:schemeClr val="tx1"/>
                </a:solidFill>
                <a:effectLst/>
                <a:latin typeface="+mn-lt"/>
                <a:ea typeface="+mn-ea"/>
                <a:cs typeface="+mn-cs"/>
              </a:rPr>
              <a:t>하기 힘들고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이로서 </a:t>
            </a:r>
            <a:r>
              <a:rPr lang="en-US" altLang="ko-KR" sz="1200" b="0" i="0" kern="1200" dirty="0" smtClean="0">
                <a:solidFill>
                  <a:schemeClr val="tx1"/>
                </a:solidFill>
                <a:effectLst/>
                <a:latin typeface="+mn-lt"/>
                <a:ea typeface="+mn-ea"/>
                <a:cs typeface="+mn-cs"/>
              </a:rPr>
              <a:t>segmentation</a:t>
            </a:r>
            <a:r>
              <a:rPr lang="ko-KR" altLang="en-US" sz="1200" b="0" i="0" kern="1200" dirty="0" smtClean="0">
                <a:solidFill>
                  <a:schemeClr val="tx1"/>
                </a:solidFill>
                <a:effectLst/>
                <a:latin typeface="+mn-lt"/>
                <a:ea typeface="+mn-ea"/>
                <a:cs typeface="+mn-cs"/>
              </a:rPr>
              <a:t>도 더 어려워진다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4) Annotation bias</a:t>
            </a:r>
          </a:p>
          <a:p>
            <a:pPr rtl="0"/>
            <a:r>
              <a:rPr lang="en-US" altLang="ko-KR" sz="1200" b="0" i="0" kern="1200" dirty="0" smtClean="0">
                <a:solidFill>
                  <a:schemeClr val="tx1"/>
                </a:solidFill>
                <a:effectLst/>
                <a:latin typeface="+mn-lt"/>
                <a:ea typeface="+mn-ea"/>
                <a:cs typeface="+mn-cs"/>
              </a:rPr>
              <a:t>manual annotation</a:t>
            </a:r>
            <a:r>
              <a:rPr lang="ko-KR" altLang="en-US" sz="1200" b="0" i="0" kern="1200" dirty="0" smtClean="0">
                <a:solidFill>
                  <a:schemeClr val="tx1"/>
                </a:solidFill>
                <a:effectLst/>
                <a:latin typeface="+mn-lt"/>
                <a:ea typeface="+mn-ea"/>
                <a:cs typeface="+mn-cs"/>
              </a:rPr>
              <a:t>은 사람이 </a:t>
            </a:r>
            <a:r>
              <a:rPr lang="ko-KR" altLang="en-US" sz="1200" b="0" i="0" kern="1200" dirty="0" err="1" smtClean="0">
                <a:solidFill>
                  <a:schemeClr val="tx1"/>
                </a:solidFill>
                <a:effectLst/>
                <a:latin typeface="+mn-lt"/>
                <a:ea typeface="+mn-ea"/>
                <a:cs typeface="+mn-cs"/>
              </a:rPr>
              <a:t>직접하는</a:t>
            </a:r>
            <a:r>
              <a:rPr lang="ko-KR" altLang="en-US" sz="1200" b="0" i="0" kern="1200" dirty="0" smtClean="0">
                <a:solidFill>
                  <a:schemeClr val="tx1"/>
                </a:solidFill>
                <a:effectLst/>
                <a:latin typeface="+mn-lt"/>
                <a:ea typeface="+mn-ea"/>
                <a:cs typeface="+mn-cs"/>
              </a:rPr>
              <a:t> 것이기때문에 개인의 경험에 의존한다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따라서 </a:t>
            </a:r>
            <a:r>
              <a:rPr lang="en-US" altLang="ko-KR" sz="1200" b="0" i="0" kern="1200" dirty="0" smtClean="0">
                <a:solidFill>
                  <a:schemeClr val="tx1"/>
                </a:solidFill>
                <a:effectLst/>
                <a:latin typeface="+mn-lt"/>
                <a:ea typeface="+mn-ea"/>
                <a:cs typeface="+mn-cs"/>
              </a:rPr>
              <a:t>data labeling </a:t>
            </a:r>
            <a:r>
              <a:rPr lang="ko-KR" altLang="en-US" sz="1200" b="0" i="0" kern="1200" dirty="0" smtClean="0">
                <a:solidFill>
                  <a:schemeClr val="tx1"/>
                </a:solidFill>
                <a:effectLst/>
                <a:latin typeface="+mn-lt"/>
                <a:ea typeface="+mn-ea"/>
                <a:cs typeface="+mn-cs"/>
              </a:rPr>
              <a:t>과정에서 </a:t>
            </a:r>
            <a:r>
              <a:rPr lang="en-US" altLang="ko-KR" sz="1200" b="0" i="0" kern="1200" dirty="0" smtClean="0">
                <a:solidFill>
                  <a:schemeClr val="tx1"/>
                </a:solidFill>
                <a:effectLst/>
                <a:latin typeface="+mn-lt"/>
                <a:ea typeface="+mn-ea"/>
                <a:cs typeface="+mn-cs"/>
              </a:rPr>
              <a:t>annotation bias</a:t>
            </a:r>
            <a:r>
              <a:rPr lang="ko-KR" altLang="en-US" sz="1200" b="0" i="0" kern="1200" dirty="0" smtClean="0">
                <a:solidFill>
                  <a:schemeClr val="tx1"/>
                </a:solidFill>
                <a:effectLst/>
                <a:latin typeface="+mn-lt"/>
                <a:ea typeface="+mn-ea"/>
                <a:cs typeface="+mn-cs"/>
              </a:rPr>
              <a:t>를 일으키게 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데이터 학습과정에서 </a:t>
            </a:r>
            <a:r>
              <a:rPr lang="en-US" altLang="ko-KR" sz="1200" b="0" i="0" kern="1200" dirty="0" err="1" smtClean="0">
                <a:solidFill>
                  <a:schemeClr val="tx1"/>
                </a:solidFill>
                <a:effectLst/>
                <a:latin typeface="+mn-lt"/>
                <a:ea typeface="+mn-ea"/>
                <a:cs typeface="+mn-cs"/>
              </a:rPr>
              <a:t>seg</a:t>
            </a:r>
            <a:r>
              <a:rPr lang="en-US" altLang="ko-KR" sz="1200" b="0" i="0" kern="1200" dirty="0" smtClean="0">
                <a:solidFill>
                  <a:schemeClr val="tx1"/>
                </a:solidFill>
                <a:effectLst/>
                <a:latin typeface="+mn-lt"/>
                <a:ea typeface="+mn-ea"/>
                <a:cs typeface="+mn-cs"/>
              </a:rPr>
              <a:t> algorithm</a:t>
            </a:r>
            <a:r>
              <a:rPr lang="ko-KR" altLang="en-US" sz="1200" b="0" i="0" kern="1200" dirty="0" smtClean="0">
                <a:solidFill>
                  <a:schemeClr val="tx1"/>
                </a:solidFill>
                <a:effectLst/>
                <a:latin typeface="+mn-lt"/>
                <a:ea typeface="+mn-ea"/>
                <a:cs typeface="+mn-cs"/>
              </a:rPr>
              <a:t>에 큰 영향을 미친다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Fig3</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의 </a:t>
            </a:r>
            <a:r>
              <a:rPr lang="en-US" altLang="ko-KR" sz="1200" b="0" i="0" kern="1200" baseline="0" dirty="0" smtClean="0">
                <a:solidFill>
                  <a:schemeClr val="tx1"/>
                </a:solidFill>
                <a:effectLst/>
                <a:latin typeface="+mn-lt"/>
                <a:ea typeface="+mn-ea"/>
                <a:cs typeface="+mn-cs"/>
              </a:rPr>
              <a:t>a</a:t>
            </a:r>
            <a:r>
              <a:rPr lang="ko-KR" altLang="en-US" sz="1200" b="0" i="0" kern="1200" baseline="0" dirty="0" smtClean="0">
                <a:solidFill>
                  <a:schemeClr val="tx1"/>
                </a:solidFill>
                <a:effectLst/>
                <a:latin typeface="+mn-lt"/>
                <a:ea typeface="+mn-ea"/>
                <a:cs typeface="+mn-cs"/>
              </a:rPr>
              <a:t>를 보면</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어떤 이미지는 종양의 </a:t>
            </a:r>
            <a:r>
              <a:rPr lang="ko-KR" altLang="en-US" sz="1200" b="0" i="0" kern="1200" baseline="0" dirty="0" err="1" smtClean="0">
                <a:solidFill>
                  <a:schemeClr val="tx1"/>
                </a:solidFill>
                <a:effectLst/>
                <a:latin typeface="+mn-lt"/>
                <a:ea typeface="+mn-ea"/>
                <a:cs typeface="+mn-cs"/>
              </a:rPr>
              <a:t>세부영역이</a:t>
            </a:r>
            <a:r>
              <a:rPr lang="ko-KR" altLang="en-US" sz="1200" b="0" i="0" kern="1200" baseline="0" dirty="0" smtClean="0">
                <a:solidFill>
                  <a:schemeClr val="tx1"/>
                </a:solidFill>
                <a:effectLst/>
                <a:latin typeface="+mn-lt"/>
                <a:ea typeface="+mn-ea"/>
                <a:cs typeface="+mn-cs"/>
              </a:rPr>
              <a:t> 아주 미세하게 구획되어 있는데</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다른 그림은 작은 영역들을 그냥 하나로 다 </a:t>
            </a:r>
            <a:r>
              <a:rPr lang="ko-KR" altLang="en-US" sz="1200" b="0" i="0" kern="1200" baseline="0" dirty="0" err="1" smtClean="0">
                <a:solidFill>
                  <a:schemeClr val="tx1"/>
                </a:solidFill>
                <a:effectLst/>
                <a:latin typeface="+mn-lt"/>
                <a:ea typeface="+mn-ea"/>
                <a:cs typeface="+mn-cs"/>
              </a:rPr>
              <a:t>연결짓는</a:t>
            </a:r>
            <a:r>
              <a:rPr lang="ko-KR" altLang="en-US" sz="1200" b="0" i="0" kern="1200" baseline="0" dirty="0" smtClean="0">
                <a:solidFill>
                  <a:schemeClr val="tx1"/>
                </a:solidFill>
                <a:effectLst/>
                <a:latin typeface="+mn-lt"/>
                <a:ea typeface="+mn-ea"/>
                <a:cs typeface="+mn-cs"/>
              </a:rPr>
              <a:t> 것을 볼 수 있다</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이처럼 </a:t>
            </a:r>
            <a:r>
              <a:rPr lang="en-US" altLang="ko-KR" sz="1200" b="0" i="0" kern="1200" baseline="0" dirty="0" smtClean="0">
                <a:solidFill>
                  <a:schemeClr val="tx1"/>
                </a:solidFill>
                <a:effectLst/>
                <a:latin typeface="+mn-lt"/>
                <a:ea typeface="+mn-ea"/>
                <a:cs typeface="+mn-cs"/>
              </a:rPr>
              <a:t>annotation</a:t>
            </a:r>
            <a:r>
              <a:rPr lang="ko-KR" altLang="en-US" sz="1200" b="0" i="0" kern="1200" baseline="0" dirty="0" smtClean="0">
                <a:solidFill>
                  <a:schemeClr val="tx1"/>
                </a:solidFill>
                <a:effectLst/>
                <a:latin typeface="+mn-lt"/>
                <a:ea typeface="+mn-ea"/>
                <a:cs typeface="+mn-cs"/>
              </a:rPr>
              <a:t>이 사람마다 다르다</a:t>
            </a:r>
            <a:r>
              <a:rPr lang="en-US" altLang="ko-KR" sz="1200" b="0" i="0" kern="1200" baseline="0" dirty="0" smtClean="0">
                <a:solidFill>
                  <a:schemeClr val="tx1"/>
                </a:solidFill>
                <a:effectLst/>
                <a:latin typeface="+mn-lt"/>
                <a:ea typeface="+mn-ea"/>
                <a:cs typeface="+mn-cs"/>
              </a:rPr>
              <a:t>.</a:t>
            </a:r>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endParaRPr lang="en-US" altLang="ko-KR" sz="1200" b="0" i="0" kern="1200" dirty="0" smtClean="0">
              <a:solidFill>
                <a:schemeClr val="tx1"/>
              </a:solidFill>
              <a:effectLst/>
              <a:latin typeface="+mn-lt"/>
              <a:ea typeface="+mn-ea"/>
              <a:cs typeface="+mn-cs"/>
            </a:endParaRPr>
          </a:p>
          <a:p>
            <a:pPr rtl="0"/>
            <a:r>
              <a:rPr lang="en-US" altLang="ko-KR" sz="1200" b="0" i="0" kern="1200" dirty="0" smtClean="0">
                <a:solidFill>
                  <a:schemeClr val="tx1"/>
                </a:solidFill>
                <a:effectLst/>
                <a:latin typeface="+mn-lt"/>
                <a:ea typeface="+mn-ea"/>
                <a:cs typeface="+mn-cs"/>
              </a:rPr>
              <a:t>5) imbalanced issue</a:t>
            </a:r>
          </a:p>
          <a:p>
            <a:pPr rtl="0"/>
            <a:r>
              <a:rPr lang="ko-KR" altLang="en-US" sz="1200" b="0" i="0" kern="1200" dirty="0" smtClean="0">
                <a:solidFill>
                  <a:schemeClr val="tx1"/>
                </a:solidFill>
                <a:effectLst/>
                <a:latin typeface="+mn-lt"/>
                <a:ea typeface="+mn-ea"/>
                <a:cs typeface="+mn-cs"/>
              </a:rPr>
              <a:t>각기 다른 </a:t>
            </a:r>
            <a:r>
              <a:rPr lang="en-US" altLang="ko-KR" sz="1200" b="0" i="0" kern="1200" dirty="0" smtClean="0">
                <a:solidFill>
                  <a:schemeClr val="tx1"/>
                </a:solidFill>
                <a:effectLst/>
                <a:latin typeface="+mn-lt"/>
                <a:ea typeface="+mn-ea"/>
                <a:cs typeface="+mn-cs"/>
              </a:rPr>
              <a:t>tumor region</a:t>
            </a:r>
            <a:r>
              <a:rPr lang="ko-KR" altLang="en-US" sz="1200" b="0" i="0" kern="1200" dirty="0" smtClean="0">
                <a:solidFill>
                  <a:schemeClr val="tx1"/>
                </a:solidFill>
                <a:effectLst/>
                <a:latin typeface="+mn-lt"/>
                <a:ea typeface="+mn-ea"/>
                <a:cs typeface="+mn-cs"/>
              </a:rPr>
              <a:t>에 불균형한 </a:t>
            </a:r>
            <a:r>
              <a:rPr lang="en-US" altLang="ko-KR" sz="1200" b="0" i="0" kern="1200" dirty="0" smtClean="0">
                <a:solidFill>
                  <a:schemeClr val="tx1"/>
                </a:solidFill>
                <a:effectLst/>
                <a:latin typeface="+mn-lt"/>
                <a:ea typeface="+mn-ea"/>
                <a:cs typeface="+mn-cs"/>
              </a:rPr>
              <a:t>voxel</a:t>
            </a:r>
            <a:r>
              <a:rPr lang="ko-KR" altLang="en-US" sz="1200" b="0" i="0" kern="1200" dirty="0" smtClean="0">
                <a:solidFill>
                  <a:schemeClr val="tx1"/>
                </a:solidFill>
                <a:effectLst/>
                <a:latin typeface="+mn-lt"/>
                <a:ea typeface="+mn-ea"/>
                <a:cs typeface="+mn-cs"/>
              </a:rPr>
              <a:t>이 있다</a:t>
            </a:r>
            <a:r>
              <a:rPr lang="en-US" altLang="ko-KR" sz="1200" b="0" i="0" kern="1200" dirty="0" smtClean="0">
                <a:solidFill>
                  <a:schemeClr val="tx1"/>
                </a:solidFill>
                <a:effectLst/>
                <a:latin typeface="+mn-lt"/>
                <a:ea typeface="+mn-ea"/>
                <a:cs typeface="+mn-cs"/>
              </a:rPr>
              <a:t>.</a:t>
            </a:r>
          </a:p>
          <a:p>
            <a:pPr rtl="0"/>
            <a:r>
              <a:rPr lang="en-US" altLang="ko-KR" sz="1200" b="0" i="0" kern="1200" dirty="0" smtClean="0">
                <a:solidFill>
                  <a:schemeClr val="tx1"/>
                </a:solidFill>
                <a:effectLst/>
                <a:latin typeface="+mn-lt"/>
                <a:ea typeface="+mn-ea"/>
                <a:cs typeface="+mn-cs"/>
              </a:rPr>
              <a:t>- FLAIR and T2 data</a:t>
            </a:r>
            <a:r>
              <a:rPr lang="ko-KR" altLang="en-US" sz="1200" b="0" i="0" kern="1200" dirty="0" smtClean="0">
                <a:solidFill>
                  <a:schemeClr val="tx1"/>
                </a:solidFill>
                <a:effectLst/>
                <a:latin typeface="+mn-lt"/>
                <a:ea typeface="+mn-ea"/>
                <a:cs typeface="+mn-cs"/>
              </a:rPr>
              <a:t>에는 주로 </a:t>
            </a:r>
            <a:r>
              <a:rPr lang="en-US" altLang="ko-KR" sz="1200" b="0" i="0" kern="1200" dirty="0" err="1" smtClean="0">
                <a:solidFill>
                  <a:schemeClr val="tx1"/>
                </a:solidFill>
                <a:effectLst/>
                <a:latin typeface="+mn-lt"/>
                <a:ea typeface="+mn-ea"/>
                <a:cs typeface="+mn-cs"/>
              </a:rPr>
              <a:t>Pertumoral</a:t>
            </a:r>
            <a:r>
              <a:rPr lang="en-US" altLang="ko-KR" sz="1200" b="0" i="0" kern="1200" dirty="0" smtClean="0">
                <a:solidFill>
                  <a:schemeClr val="tx1"/>
                </a:solidFill>
                <a:effectLst/>
                <a:latin typeface="+mn-lt"/>
                <a:ea typeface="+mn-ea"/>
                <a:cs typeface="+mn-cs"/>
              </a:rPr>
              <a:t> Edema</a:t>
            </a:r>
            <a:r>
              <a:rPr lang="ko-KR" altLang="en-US" sz="1200" b="0" i="0" kern="1200" dirty="0" smtClean="0">
                <a:solidFill>
                  <a:schemeClr val="tx1"/>
                </a:solidFill>
                <a:effectLst/>
                <a:latin typeface="+mn-lt"/>
                <a:ea typeface="+mn-ea"/>
                <a:cs typeface="+mn-cs"/>
              </a:rPr>
              <a:t>가 지배적 </a:t>
            </a:r>
            <a:r>
              <a:rPr lang="en-US" altLang="ko-KR" sz="1200" b="0" i="0" kern="1200" dirty="0" smtClean="0">
                <a:solidFill>
                  <a:schemeClr val="tx1"/>
                </a:solidFill>
                <a:effectLst/>
                <a:latin typeface="+mn-lt"/>
                <a:ea typeface="+mn-ea"/>
                <a:cs typeface="+mn-cs"/>
              </a:rPr>
              <a:t>(61%). NCR </a:t>
            </a:r>
            <a:r>
              <a:rPr lang="ko-KR" altLang="en-US" sz="1200" b="0" i="0" kern="1200" dirty="0" smtClean="0">
                <a:solidFill>
                  <a:schemeClr val="tx1"/>
                </a:solidFill>
                <a:effectLst/>
                <a:latin typeface="+mn-lt"/>
                <a:ea typeface="+mn-ea"/>
                <a:cs typeface="+mn-cs"/>
              </a:rPr>
              <a:t>적음 </a:t>
            </a:r>
            <a:r>
              <a:rPr lang="en-US" altLang="ko-KR" sz="1200" b="0" i="0" kern="1200" dirty="0" smtClean="0">
                <a:solidFill>
                  <a:schemeClr val="tx1"/>
                </a:solidFill>
                <a:effectLst/>
                <a:latin typeface="+mn-lt"/>
                <a:ea typeface="+mn-ea"/>
                <a:cs typeface="+mn-cs"/>
              </a:rPr>
              <a:t>(15)</a:t>
            </a:r>
          </a:p>
          <a:p>
            <a:pPr rtl="0"/>
            <a:r>
              <a:rPr lang="en-US" altLang="ko-KR" sz="1200" b="0" i="0" kern="1200" dirty="0" smtClean="0">
                <a:solidFill>
                  <a:schemeClr val="tx1"/>
                </a:solidFill>
                <a:effectLst/>
                <a:latin typeface="+mn-lt"/>
                <a:ea typeface="+mn-ea"/>
                <a:cs typeface="+mn-cs"/>
              </a:rPr>
              <a:t>- T1ce and T1data</a:t>
            </a:r>
            <a:r>
              <a:rPr lang="ko-KR" altLang="en-US" sz="1200" b="0" i="0" kern="1200" dirty="0" smtClean="0">
                <a:solidFill>
                  <a:schemeClr val="tx1"/>
                </a:solidFill>
                <a:effectLst/>
                <a:latin typeface="+mn-lt"/>
                <a:ea typeface="+mn-ea"/>
                <a:cs typeface="+mn-cs"/>
              </a:rPr>
              <a:t>에는 주로 </a:t>
            </a:r>
            <a:r>
              <a:rPr lang="en-US" altLang="ko-KR" sz="1200" b="0" i="0" kern="1200" dirty="0" err="1" smtClean="0">
                <a:solidFill>
                  <a:schemeClr val="tx1"/>
                </a:solidFill>
                <a:effectLst/>
                <a:latin typeface="+mn-lt"/>
                <a:ea typeface="+mn-ea"/>
                <a:cs typeface="+mn-cs"/>
              </a:rPr>
              <a:t>Pertumoral</a:t>
            </a:r>
            <a:r>
              <a:rPr lang="en-US" altLang="ko-KR" sz="1200" b="0" i="0" kern="1200" dirty="0" smtClean="0">
                <a:solidFill>
                  <a:schemeClr val="tx1"/>
                </a:solidFill>
                <a:effectLst/>
                <a:latin typeface="+mn-lt"/>
                <a:ea typeface="+mn-ea"/>
                <a:cs typeface="+mn-cs"/>
              </a:rPr>
              <a:t> Edema (48)</a:t>
            </a:r>
            <a:r>
              <a:rPr lang="ko-KR" altLang="en-US" sz="1200" b="0" i="0" kern="1200" dirty="0" smtClean="0">
                <a:solidFill>
                  <a:schemeClr val="tx1"/>
                </a:solidFill>
                <a:effectLst/>
                <a:latin typeface="+mn-lt"/>
                <a:ea typeface="+mn-ea"/>
                <a:cs typeface="+mn-cs"/>
              </a:rPr>
              <a:t>과 </a:t>
            </a:r>
            <a:r>
              <a:rPr lang="en-US" altLang="ko-KR" sz="1200" b="0" i="0" kern="1200" dirty="0" smtClean="0">
                <a:solidFill>
                  <a:schemeClr val="tx1"/>
                </a:solidFill>
                <a:effectLst/>
                <a:latin typeface="+mn-lt"/>
                <a:ea typeface="+mn-ea"/>
                <a:cs typeface="+mn-cs"/>
              </a:rPr>
              <a:t>NCR/ECT(48) </a:t>
            </a:r>
            <a:r>
              <a:rPr lang="ko-KR" altLang="en-US" sz="1200" b="0" i="0" kern="1200" dirty="0" smtClean="0">
                <a:solidFill>
                  <a:schemeClr val="tx1"/>
                </a:solidFill>
                <a:effectLst/>
                <a:latin typeface="+mn-lt"/>
                <a:ea typeface="+mn-ea"/>
                <a:cs typeface="+mn-cs"/>
              </a:rPr>
              <a:t>이 지배적</a:t>
            </a:r>
            <a:r>
              <a:rPr lang="en-US" altLang="ko-KR" sz="1200" b="0" i="0" kern="1200" dirty="0" smtClean="0">
                <a:solidFill>
                  <a:schemeClr val="tx1"/>
                </a:solidFill>
                <a:effectLst/>
                <a:latin typeface="+mn-lt"/>
                <a:ea typeface="+mn-ea"/>
                <a:cs typeface="+mn-cs"/>
              </a:rPr>
              <a:t>. GD </a:t>
            </a:r>
            <a:r>
              <a:rPr lang="ko-KR" altLang="en-US" sz="1200" b="0" i="0" kern="1200" dirty="0" smtClean="0">
                <a:solidFill>
                  <a:schemeClr val="tx1"/>
                </a:solidFill>
                <a:effectLst/>
                <a:latin typeface="+mn-lt"/>
                <a:ea typeface="+mn-ea"/>
                <a:cs typeface="+mn-cs"/>
              </a:rPr>
              <a:t>매우 적음</a:t>
            </a:r>
          </a:p>
          <a:p>
            <a:pPr rtl="0"/>
            <a:r>
              <a:rPr lang="en-US" altLang="ko-KR" sz="1200" b="0" i="0" kern="1200" dirty="0" smtClean="0">
                <a:solidFill>
                  <a:schemeClr val="tx1"/>
                </a:solidFill>
                <a:effectLst/>
                <a:latin typeface="+mn-lt"/>
                <a:ea typeface="+mn-ea"/>
                <a:cs typeface="+mn-cs"/>
              </a:rPr>
              <a:t>=&gt; </a:t>
            </a:r>
            <a:r>
              <a:rPr lang="ko-KR" altLang="en-US" sz="1200" b="0" i="0" kern="1200" dirty="0" smtClean="0">
                <a:solidFill>
                  <a:schemeClr val="tx1"/>
                </a:solidFill>
                <a:effectLst/>
                <a:latin typeface="+mn-lt"/>
                <a:ea typeface="+mn-ea"/>
                <a:cs typeface="+mn-cs"/>
              </a:rPr>
              <a:t>이러면 데이터 기반 알고리즘이 특징을 추출할 때 </a:t>
            </a:r>
            <a:r>
              <a:rPr lang="en-US" altLang="ko-KR" sz="1200" b="0" i="0" kern="1200" dirty="0" smtClean="0">
                <a:solidFill>
                  <a:schemeClr val="tx1"/>
                </a:solidFill>
                <a:effectLst/>
                <a:latin typeface="+mn-lt"/>
                <a:ea typeface="+mn-ea"/>
                <a:cs typeface="+mn-cs"/>
              </a:rPr>
              <a:t>large tumor region</a:t>
            </a:r>
            <a:r>
              <a:rPr lang="ko-KR" altLang="en-US" sz="1200" b="0" i="0" kern="1200" dirty="0" err="1" smtClean="0">
                <a:solidFill>
                  <a:schemeClr val="tx1"/>
                </a:solidFill>
                <a:effectLst/>
                <a:latin typeface="+mn-lt"/>
                <a:ea typeface="+mn-ea"/>
                <a:cs typeface="+mn-cs"/>
              </a:rPr>
              <a:t>에따라</a:t>
            </a:r>
            <a:r>
              <a:rPr lang="ko-KR" altLang="en-US" sz="1200" b="0" i="0" kern="1200" dirty="0" smtClean="0">
                <a:solidFill>
                  <a:schemeClr val="tx1"/>
                </a:solidFill>
                <a:effectLst/>
                <a:latin typeface="+mn-lt"/>
                <a:ea typeface="+mn-ea"/>
                <a:cs typeface="+mn-cs"/>
              </a:rPr>
              <a:t> 크게 좌우될 수 있음</a:t>
            </a:r>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8</a:t>
            </a:fld>
            <a:endParaRPr lang="ko-KR" altLang="en-US"/>
          </a:p>
        </p:txBody>
      </p:sp>
    </p:spTree>
    <p:extLst>
      <p:ext uri="{BB962C8B-B14F-4D97-AF65-F5344CB8AC3E}">
        <p14:creationId xmlns:p14="http://schemas.microsoft.com/office/powerpoint/2010/main" val="3055067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1997 </a:t>
            </a:r>
            <a:r>
              <a:rPr lang="ko-KR" altLang="en-US" dirty="0" smtClean="0"/>
              <a:t>년부터 </a:t>
            </a:r>
            <a:r>
              <a:rPr lang="en-US" altLang="ko-KR" dirty="0" smtClean="0"/>
              <a:t>brain tumor</a:t>
            </a:r>
            <a:r>
              <a:rPr lang="en-US" altLang="ko-KR" baseline="0" dirty="0" smtClean="0"/>
              <a:t> segmentation </a:t>
            </a:r>
            <a:r>
              <a:rPr lang="ko-KR" altLang="en-US" baseline="0" dirty="0" smtClean="0"/>
              <a:t>기법의 변화에 대한 </a:t>
            </a:r>
            <a:r>
              <a:rPr lang="en-US" altLang="ko-KR" baseline="0" dirty="0" smtClean="0"/>
              <a:t>flow</a:t>
            </a:r>
            <a:r>
              <a:rPr lang="ko-KR" altLang="en-US" baseline="0" dirty="0" smtClean="0"/>
              <a:t>이다</a:t>
            </a:r>
            <a:r>
              <a:rPr lang="en-US" altLang="ko-KR" baseline="0" dirty="0" smtClean="0"/>
              <a:t>.</a:t>
            </a:r>
          </a:p>
          <a:p>
            <a:r>
              <a:rPr lang="en-US" altLang="ko-KR" baseline="0" dirty="0" smtClean="0"/>
              <a:t>2012 </a:t>
            </a:r>
            <a:r>
              <a:rPr lang="ko-KR" altLang="en-US" baseline="0" dirty="0" smtClean="0"/>
              <a:t>이전에는 </a:t>
            </a:r>
            <a:r>
              <a:rPr lang="ko-KR" altLang="en-US" baseline="0" dirty="0" err="1" smtClean="0"/>
              <a:t>딥러닝이</a:t>
            </a:r>
            <a:r>
              <a:rPr lang="ko-KR" altLang="en-US" baseline="0" dirty="0" smtClean="0"/>
              <a:t> 사용되지 않았기때문에 우리의 관심 영역이 아니고</a:t>
            </a:r>
            <a:r>
              <a:rPr lang="en-US" altLang="ko-KR" baseline="0" dirty="0" smtClean="0"/>
              <a:t>, </a:t>
            </a:r>
          </a:p>
          <a:p>
            <a:r>
              <a:rPr lang="en-US" altLang="ko-KR" baseline="0" dirty="0" smtClean="0"/>
              <a:t>2012</a:t>
            </a:r>
            <a:r>
              <a:rPr lang="ko-KR" altLang="en-US" baseline="0" dirty="0" smtClean="0"/>
              <a:t>년 이후에 여러 획기적인 방법들이 등장하고 발전해왔지만 </a:t>
            </a:r>
            <a:r>
              <a:rPr lang="en-US" altLang="ko-KR" baseline="0" dirty="0" smtClean="0"/>
              <a:t>2018</a:t>
            </a:r>
            <a:r>
              <a:rPr lang="ko-KR" altLang="en-US" baseline="0" dirty="0" smtClean="0"/>
              <a:t>년도 이후에 등장한 모델에 중점을 둘 것이다</a:t>
            </a:r>
            <a:r>
              <a:rPr lang="en-US" altLang="ko-KR" baseline="0" dirty="0" smtClean="0"/>
              <a:t>.</a:t>
            </a:r>
          </a:p>
          <a:p>
            <a:endParaRPr lang="en-US" altLang="ko-KR" baseline="0" dirty="0" smtClean="0"/>
          </a:p>
          <a:p>
            <a:r>
              <a:rPr lang="ko-KR" altLang="en-US" baseline="0" dirty="0" smtClean="0"/>
              <a:t>이러한 발전과정에 기반하여</a:t>
            </a:r>
            <a:r>
              <a:rPr lang="en-US" altLang="ko-KR" baseline="0" dirty="0" smtClean="0"/>
              <a:t>, </a:t>
            </a:r>
            <a:r>
              <a:rPr lang="ko-KR" altLang="en-US" baseline="0" dirty="0" smtClean="0"/>
              <a:t>저자는 기존 </a:t>
            </a:r>
            <a:r>
              <a:rPr lang="ko-KR" altLang="en-US" baseline="0" dirty="0" err="1" smtClean="0"/>
              <a:t>딥러닝</a:t>
            </a:r>
            <a:r>
              <a:rPr lang="ko-KR" altLang="en-US" baseline="0" dirty="0" smtClean="0"/>
              <a:t> 방법들을 크게 </a:t>
            </a:r>
            <a:r>
              <a:rPr lang="en-US" altLang="ko-KR" baseline="0" dirty="0" smtClean="0"/>
              <a:t>3</a:t>
            </a:r>
            <a:r>
              <a:rPr lang="ko-KR" altLang="en-US" baseline="0" dirty="0" smtClean="0"/>
              <a:t>가지 카테고리로 분류하여 제시한다</a:t>
            </a:r>
            <a:r>
              <a:rPr lang="en-US" altLang="ko-KR" baseline="0" dirty="0" smtClean="0"/>
              <a:t>.</a:t>
            </a:r>
          </a:p>
          <a:p>
            <a:endParaRPr lang="en-US" altLang="ko-KR" baseline="0" dirty="0" smtClean="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9</a:t>
            </a:fld>
            <a:endParaRPr lang="ko-KR" altLang="en-US"/>
          </a:p>
        </p:txBody>
      </p:sp>
    </p:spTree>
    <p:extLst>
      <p:ext uri="{BB962C8B-B14F-4D97-AF65-F5344CB8AC3E}">
        <p14:creationId xmlns:p14="http://schemas.microsoft.com/office/powerpoint/2010/main" val="136559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3</a:t>
            </a:r>
            <a:r>
              <a:rPr lang="ko-KR" altLang="en-US" dirty="0" smtClean="0"/>
              <a:t>가지 분류 기준은 그림과 같이 효과적인 </a:t>
            </a:r>
            <a:r>
              <a:rPr lang="en-US" altLang="ko-KR" dirty="0" smtClean="0"/>
              <a:t>segmentation network</a:t>
            </a:r>
            <a:r>
              <a:rPr lang="ko-KR" altLang="en-US" dirty="0" smtClean="0"/>
              <a:t>를 디자인한 시도와</a:t>
            </a:r>
            <a:r>
              <a:rPr lang="en-US" altLang="ko-KR" dirty="0" smtClean="0"/>
              <a:t>,</a:t>
            </a:r>
          </a:p>
          <a:p>
            <a:r>
              <a:rPr lang="ko-KR" altLang="en-US" dirty="0" smtClean="0"/>
              <a:t>지금까지 오랫동안 주요 </a:t>
            </a:r>
            <a:r>
              <a:rPr lang="en-US" altLang="ko-KR" dirty="0" err="1" smtClean="0"/>
              <a:t>challeng</a:t>
            </a:r>
            <a:r>
              <a:rPr lang="ko-KR" altLang="en-US" dirty="0" smtClean="0"/>
              <a:t>로 남아있는 </a:t>
            </a:r>
            <a:r>
              <a:rPr lang="en-US" altLang="ko-KR" dirty="0" smtClean="0"/>
              <a:t>data</a:t>
            </a:r>
            <a:r>
              <a:rPr lang="en-US" altLang="ko-KR" baseline="0" dirty="0" smtClean="0"/>
              <a:t> imbalance</a:t>
            </a:r>
            <a:r>
              <a:rPr lang="ko-KR" altLang="en-US" baseline="0" dirty="0" smtClean="0"/>
              <a:t>를 해결하고자 했던 시도</a:t>
            </a:r>
            <a:r>
              <a:rPr lang="en-US" altLang="ko-KR" baseline="0" dirty="0" smtClean="0"/>
              <a:t>,</a:t>
            </a:r>
          </a:p>
          <a:p>
            <a:r>
              <a:rPr lang="ko-KR" altLang="en-US" baseline="0" dirty="0" smtClean="0"/>
              <a:t>그리고 좀 더 정확한 </a:t>
            </a:r>
            <a:r>
              <a:rPr lang="en-US" altLang="ko-KR" baseline="0" dirty="0" smtClean="0"/>
              <a:t>segmentation</a:t>
            </a:r>
            <a:r>
              <a:rPr lang="ko-KR" altLang="en-US" baseline="0" dirty="0" smtClean="0"/>
              <a:t>을 위해 </a:t>
            </a:r>
            <a:r>
              <a:rPr lang="en-US" altLang="ko-KR" baseline="0" dirty="0" smtClean="0"/>
              <a:t>multi-</a:t>
            </a:r>
            <a:r>
              <a:rPr lang="en-US" altLang="ko-KR" baseline="0" dirty="0" err="1" smtClean="0"/>
              <a:t>modalit</a:t>
            </a:r>
            <a:r>
              <a:rPr lang="ko-KR" altLang="en-US" baseline="0" dirty="0" smtClean="0"/>
              <a:t>를 활용한 시도이다</a:t>
            </a:r>
            <a:r>
              <a:rPr lang="en-US" altLang="ko-KR" baseline="0" dirty="0" smtClean="0"/>
              <a:t>.</a:t>
            </a:r>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10</a:t>
            </a:fld>
            <a:endParaRPr lang="ko-KR" altLang="en-US"/>
          </a:p>
        </p:txBody>
      </p:sp>
    </p:spTree>
    <p:extLst>
      <p:ext uri="{BB962C8B-B14F-4D97-AF65-F5344CB8AC3E}">
        <p14:creationId xmlns:p14="http://schemas.microsoft.com/office/powerpoint/2010/main" val="61661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모듈을 고안하는데 두가지 주요 원칙을 소개한다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하나는 고차원의 </a:t>
            </a:r>
            <a:r>
              <a:rPr lang="en-US" altLang="ko-KR" sz="1200" b="0" i="0" kern="1200" dirty="0" smtClean="0">
                <a:solidFill>
                  <a:schemeClr val="tx1"/>
                </a:solidFill>
                <a:effectLst/>
                <a:latin typeface="+mn-lt"/>
                <a:ea typeface="+mn-ea"/>
                <a:cs typeface="+mn-cs"/>
              </a:rPr>
              <a:t>semantics</a:t>
            </a:r>
            <a:r>
              <a:rPr lang="ko-KR" altLang="en-US" sz="1200" b="0" i="0" kern="1200" dirty="0" smtClean="0">
                <a:solidFill>
                  <a:schemeClr val="tx1"/>
                </a:solidFill>
                <a:effectLst/>
                <a:latin typeface="+mn-lt"/>
                <a:ea typeface="+mn-ea"/>
                <a:cs typeface="+mn-cs"/>
              </a:rPr>
              <a:t>를 학습하고 정확하게 타겟을 </a:t>
            </a:r>
            <a:r>
              <a:rPr lang="ko-KR" altLang="en-US" sz="1200" b="0" i="0" kern="1200" dirty="0" err="1" smtClean="0">
                <a:solidFill>
                  <a:schemeClr val="tx1"/>
                </a:solidFill>
                <a:effectLst/>
                <a:latin typeface="+mn-lt"/>
                <a:ea typeface="+mn-ea"/>
                <a:cs typeface="+mn-cs"/>
              </a:rPr>
              <a:t>지역화하는</a:t>
            </a:r>
            <a:r>
              <a:rPr lang="ko-KR" altLang="en-US" sz="1200" b="0" i="0" kern="1200" dirty="0" smtClean="0">
                <a:solidFill>
                  <a:schemeClr val="tx1"/>
                </a:solidFill>
                <a:effectLst/>
                <a:latin typeface="+mn-lt"/>
                <a:ea typeface="+mn-ea"/>
                <a:cs typeface="+mn-cs"/>
              </a:rPr>
              <a:t> 것이다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즉</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모델이 입력 데이터의 추상적인 의미를 이해하고 학습하는 것을 목표로 합니다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이는 모델이 입력 데이터의 의미적인 특징과 관련성을 파악하여 작업을 수행하는 능력을 갖추도록 하는 것을 의미합니다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즉</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모델이 입력 데이터에서 중요한 대상이 있는 위치를 정확하게 식별하고 특정하는 능력을 갖추는 것을 의미합니다</a:t>
            </a:r>
          </a:p>
          <a:p>
            <a:endParaRPr lang="en-US" dirty="0"/>
          </a:p>
        </p:txBody>
      </p:sp>
      <p:sp>
        <p:nvSpPr>
          <p:cNvPr id="4" name="슬라이드 번호 개체 틀 3"/>
          <p:cNvSpPr>
            <a:spLocks noGrp="1"/>
          </p:cNvSpPr>
          <p:nvPr>
            <p:ph type="sldNum" sz="quarter" idx="10"/>
          </p:nvPr>
        </p:nvSpPr>
        <p:spPr/>
        <p:txBody>
          <a:bodyPr/>
          <a:lstStyle/>
          <a:p>
            <a:fld id="{E77B3F59-B316-4841-8A4E-2F007DFB009B}" type="slidenum">
              <a:rPr lang="ko-KR" altLang="en-US" smtClean="0"/>
              <a:t>12</a:t>
            </a:fld>
            <a:endParaRPr lang="ko-KR" altLang="en-US"/>
          </a:p>
        </p:txBody>
      </p:sp>
    </p:spTree>
    <p:extLst>
      <p:ext uri="{BB962C8B-B14F-4D97-AF65-F5344CB8AC3E}">
        <p14:creationId xmlns:p14="http://schemas.microsoft.com/office/powerpoint/2010/main" val="970083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85F1EFD-BDF9-0E4F-88E4-708CAB6CB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446644"/>
            <a:ext cx="4561476" cy="1004291"/>
          </a:xfrm>
          <a:prstGeom prst="rect">
            <a:avLst/>
          </a:prstGeom>
        </p:spPr>
      </p:pic>
    </p:spTree>
    <p:extLst>
      <p:ext uri="{BB962C8B-B14F-4D97-AF65-F5344CB8AC3E}">
        <p14:creationId xmlns:p14="http://schemas.microsoft.com/office/powerpoint/2010/main" val="404020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7A495A44-24AC-6B46-A92E-0D6CFD47E69D}"/>
              </a:ext>
            </a:extLst>
          </p:cNvPr>
          <p:cNvSpPr/>
          <p:nvPr userDrawn="1"/>
        </p:nvSpPr>
        <p:spPr>
          <a:xfrm>
            <a:off x="0" y="6259196"/>
            <a:ext cx="12192000" cy="59499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Segoe UI Semilight" panose="020B0402040204020203" pitchFamily="34" charset="0"/>
            </a:endParaRPr>
          </a:p>
        </p:txBody>
      </p:sp>
      <p:sp>
        <p:nvSpPr>
          <p:cNvPr id="14" name="직사각형 13">
            <a:extLst>
              <a:ext uri="{FF2B5EF4-FFF2-40B4-BE49-F238E27FC236}">
                <a16:creationId xmlns:a16="http://schemas.microsoft.com/office/drawing/2014/main" id="{33B78AF4-36D9-CD44-9548-428C1506AAD3}"/>
              </a:ext>
            </a:extLst>
          </p:cNvPr>
          <p:cNvSpPr/>
          <p:nvPr userDrawn="1"/>
        </p:nvSpPr>
        <p:spPr>
          <a:xfrm>
            <a:off x="0" y="6354146"/>
            <a:ext cx="12192000" cy="503854"/>
          </a:xfrm>
          <a:prstGeom prst="rect">
            <a:avLst/>
          </a:prstGeom>
          <a:solidFill>
            <a:srgbClr val="2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Segoe UI Semilight" panose="020B0402040204020203" pitchFamily="34" charset="0"/>
            </a:endParaRPr>
          </a:p>
        </p:txBody>
      </p:sp>
      <p:pic>
        <p:nvPicPr>
          <p:cNvPr id="15" name="그림 14"/>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80702" l="0" r="100000">
                        <a14:foregroundMark x1="3717" y1="45614" x2="4833" y2="13596"/>
                        <a14:foregroundMark x1="29740" y1="14474" x2="30359" y2="35965"/>
                        <a14:foregroundMark x1="74721" y1="10965" x2="80545" y2="9649"/>
                        <a14:foregroundMark x1="89839" y1="13158" x2="89095" y2="64474"/>
                        <a14:backgroundMark x1="8055" y1="50439" x2="8055" y2="54386"/>
                        <a14:backgroundMark x1="16357" y1="51316" x2="16233" y2="53947"/>
                        <a14:backgroundMark x1="1859" y1="57018" x2="20818" y2="56140"/>
                        <a14:backgroundMark x1="46344" y1="41228" x2="46344" y2="41228"/>
                      </a14:backgroundRemoval>
                    </a14:imgEffect>
                  </a14:imgLayer>
                </a14:imgProps>
              </a:ext>
            </a:extLst>
          </a:blip>
          <a:srcRect b="19965"/>
          <a:stretch/>
        </p:blipFill>
        <p:spPr>
          <a:xfrm>
            <a:off x="168726" y="6490832"/>
            <a:ext cx="977187" cy="220962"/>
          </a:xfrm>
          <a:prstGeom prst="rect">
            <a:avLst/>
          </a:prstGeom>
        </p:spPr>
      </p:pic>
      <p:sp>
        <p:nvSpPr>
          <p:cNvPr id="2" name="제목 1"/>
          <p:cNvSpPr>
            <a:spLocks noGrp="1"/>
          </p:cNvSpPr>
          <p:nvPr>
            <p:ph type="title"/>
          </p:nvPr>
        </p:nvSpPr>
        <p:spPr>
          <a:xfrm>
            <a:off x="186613" y="187844"/>
            <a:ext cx="11747240" cy="567936"/>
          </a:xfrm>
          <a:prstGeom prst="rect">
            <a:avLst/>
          </a:prstGeom>
          <a:effectLst>
            <a:outerShdw blurRad="50800" dist="19050" dir="2700000" algn="tl" rotWithShape="0">
              <a:prstClr val="black">
                <a:alpha val="40000"/>
              </a:prstClr>
            </a:outerShdw>
          </a:effectLst>
        </p:spPr>
        <p:txBody>
          <a:bodyPr vert="horz" lIns="91440" tIns="45720" rIns="91440" bIns="45720" rtlCol="0" anchor="ctr">
            <a:noAutofit/>
          </a:bodyPr>
          <a:lstStyle>
            <a:lvl1pPr>
              <a:defRPr kumimoji="0" lang="ko-KR" altLang="en-US" sz="3600" b="1" u="none" strike="noStrike" cap="none" spc="-150" normalizeH="0" baseline="0">
                <a:ln>
                  <a:noFill/>
                </a:ln>
                <a:solidFill>
                  <a:srgbClr val="20346B"/>
                </a:solidFill>
                <a:effectLst/>
                <a:uLnTx/>
                <a:uFillTx/>
                <a:latin typeface="Calibri"/>
                <a:ea typeface="나눔바른고딕"/>
                <a:cs typeface="Segoe UI Semibold" panose="020B0702040204020203" pitchFamily="34" charset="0"/>
              </a:defRPr>
            </a:lvl1pPr>
          </a:lstStyle>
          <a:p>
            <a:pPr marL="0" marR="0" lvl="0" indent="0" fontAlgn="auto">
              <a:spcAft>
                <a:spcPts val="0"/>
              </a:spcAft>
              <a:buClrTx/>
              <a:buSzTx/>
              <a:buFontTx/>
              <a:tabLst/>
            </a:pPr>
            <a:r>
              <a:rPr lang="ko-KR" altLang="en-US" dirty="0"/>
              <a:t>마스터 제목 스타일 편집</a:t>
            </a:r>
          </a:p>
        </p:txBody>
      </p:sp>
      <p:sp>
        <p:nvSpPr>
          <p:cNvPr id="3" name="내용 개체 틀 2"/>
          <p:cNvSpPr>
            <a:spLocks noGrp="1"/>
          </p:cNvSpPr>
          <p:nvPr>
            <p:ph idx="1"/>
          </p:nvPr>
        </p:nvSpPr>
        <p:spPr>
          <a:xfrm>
            <a:off x="186613" y="961053"/>
            <a:ext cx="11747240" cy="5187820"/>
          </a:xfrm>
          <a:prstGeom prst="rect">
            <a:avLst/>
          </a:prstGeo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pic>
        <p:nvPicPr>
          <p:cNvPr id="9" name="그림 8">
            <a:extLst>
              <a:ext uri="{FF2B5EF4-FFF2-40B4-BE49-F238E27FC236}">
                <a16:creationId xmlns:a16="http://schemas.microsoft.com/office/drawing/2014/main" id="{0AA2DB65-6259-B644-87EA-E0F59346EA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73933" y="6447654"/>
            <a:ext cx="1044134" cy="321777"/>
          </a:xfrm>
          <a:prstGeom prst="rect">
            <a:avLst/>
          </a:prstGeom>
        </p:spPr>
      </p:pic>
      <p:sp>
        <p:nvSpPr>
          <p:cNvPr id="10" name="슬라이드 번호 개체 틀 5"/>
          <p:cNvSpPr txBox="1">
            <a:spLocks/>
          </p:cNvSpPr>
          <p:nvPr userDrawn="1"/>
        </p:nvSpPr>
        <p:spPr>
          <a:xfrm>
            <a:off x="9338388" y="6407507"/>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B0FF967F-DD77-4828-AB08-165384D0419E}" type="slidenum">
              <a:rPr lang="ko-KR" altLang="en-US" sz="1500" smtClean="0"/>
              <a:pPr/>
              <a:t>‹#›</a:t>
            </a:fld>
            <a:endParaRPr lang="ko-KR" altLang="en-US" sz="1500" dirty="0"/>
          </a:p>
        </p:txBody>
      </p:sp>
    </p:spTree>
    <p:extLst>
      <p:ext uri="{BB962C8B-B14F-4D97-AF65-F5344CB8AC3E}">
        <p14:creationId xmlns:p14="http://schemas.microsoft.com/office/powerpoint/2010/main" val="850099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135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link.springer.com/journal/40747"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4"/>
          <p:cNvSpPr txBox="1">
            <a:spLocks/>
          </p:cNvSpPr>
          <p:nvPr/>
        </p:nvSpPr>
        <p:spPr>
          <a:xfrm>
            <a:off x="191192" y="1967097"/>
            <a:ext cx="11745883" cy="2071159"/>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85000"/>
              </a:lnSpc>
              <a:spcBef>
                <a:spcPct val="0"/>
              </a:spcBef>
              <a:spcAft>
                <a:spcPts val="0"/>
              </a:spcAft>
              <a:buClrTx/>
              <a:buSzTx/>
              <a:buFontTx/>
              <a:buNone/>
              <a:tabLst/>
              <a:defRPr/>
            </a:pPr>
            <a:r>
              <a:rPr lang="en-US" altLang="ko-KR" sz="3800" dirty="0" smtClean="0">
                <a:solidFill>
                  <a:schemeClr val="bg1"/>
                </a:solidFill>
                <a:latin typeface="Myriad Pro"/>
              </a:rPr>
              <a:t>Auto-segmentation for MR image</a:t>
            </a:r>
            <a:endParaRPr kumimoji="0" lang="en-US" altLang="ko-KR" sz="3800" b="1" i="0" u="none" strike="noStrike" kern="1200" cap="none" spc="-150" normalizeH="0" baseline="0" noProof="0" dirty="0">
              <a:ln>
                <a:noFill/>
              </a:ln>
              <a:solidFill>
                <a:schemeClr val="bg1"/>
              </a:solidFill>
              <a:effectLst/>
              <a:uLnTx/>
              <a:uFillTx/>
              <a:latin typeface="Myriad Pro"/>
              <a:ea typeface="Noto Sans CJK KR Medium"/>
              <a:cs typeface="+mj-cs"/>
            </a:endParaRPr>
          </a:p>
        </p:txBody>
      </p:sp>
      <p:sp>
        <p:nvSpPr>
          <p:cNvPr id="6" name="TextBox 5"/>
          <p:cNvSpPr txBox="1"/>
          <p:nvPr/>
        </p:nvSpPr>
        <p:spPr>
          <a:xfrm>
            <a:off x="191192" y="3461028"/>
            <a:ext cx="9082339" cy="130805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ko-KR" sz="2800" b="1" spc="-150" dirty="0" err="1" smtClean="0">
                <a:solidFill>
                  <a:srgbClr val="E7E6E6">
                    <a:lumMod val="90000"/>
                  </a:srgbClr>
                </a:solidFill>
                <a:ea typeface="Noto Sans CJK KR Medium"/>
              </a:rPr>
              <a:t>Chaerim</a:t>
            </a:r>
            <a:r>
              <a:rPr lang="en-US" altLang="ko-KR" sz="2800" b="1" spc="-150" dirty="0" smtClean="0">
                <a:solidFill>
                  <a:srgbClr val="E7E6E6">
                    <a:lumMod val="90000"/>
                  </a:srgbClr>
                </a:solidFill>
                <a:ea typeface="Noto Sans CJK KR Medium"/>
              </a:rPr>
              <a:t> Kim</a:t>
            </a:r>
            <a:endParaRPr lang="en-US" altLang="ko-KR" sz="2400" spc="-150" dirty="0">
              <a:solidFill>
                <a:srgbClr val="E7E6E6">
                  <a:lumMod val="90000"/>
                </a:srgbClr>
              </a:solidFill>
              <a:ea typeface="Noto Sans CJK KR Medium"/>
            </a:endParaRPr>
          </a:p>
          <a:p>
            <a:r>
              <a:rPr lang="en-US" altLang="ko-KR" sz="1100" spc="-150" dirty="0">
                <a:solidFill>
                  <a:srgbClr val="E7E6E6">
                    <a:lumMod val="90000"/>
                  </a:srgbClr>
                </a:solidFill>
                <a:ea typeface="Noto Sans CJK KR Medium"/>
              </a:rPr>
              <a:t> </a:t>
            </a:r>
            <a:endParaRPr lang="en-US" altLang="ko-KR" sz="1200" spc="-150" dirty="0">
              <a:solidFill>
                <a:srgbClr val="E7E6E6">
                  <a:lumMod val="90000"/>
                </a:srgbClr>
              </a:solidFill>
              <a:ea typeface="Noto Sans CJK KR Medium"/>
            </a:endParaRPr>
          </a:p>
          <a:p>
            <a:r>
              <a:rPr lang="en-US" altLang="ko-KR" sz="2000" spc="-150" dirty="0">
                <a:solidFill>
                  <a:srgbClr val="E7E6E6">
                    <a:lumMod val="90000"/>
                  </a:srgbClr>
                </a:solidFill>
                <a:ea typeface="Noto Sans CJK KR Medium"/>
              </a:rPr>
              <a:t>Medical Physics and Biomedical Engineering Lab. (MPBEL)</a:t>
            </a:r>
          </a:p>
          <a:p>
            <a:r>
              <a:rPr lang="en-US" altLang="ko-KR" sz="2000" spc="-150" dirty="0">
                <a:solidFill>
                  <a:srgbClr val="E7E6E6">
                    <a:lumMod val="90000"/>
                  </a:srgbClr>
                </a:solidFill>
                <a:ea typeface="Noto Sans CJK KR Medium"/>
              </a:rPr>
              <a:t>Department of  Integrative Medicine, </a:t>
            </a:r>
            <a:r>
              <a:rPr lang="en-US" altLang="ko-KR" sz="2000" spc="-150" dirty="0" err="1">
                <a:solidFill>
                  <a:srgbClr val="E7E6E6">
                    <a:lumMod val="90000"/>
                  </a:srgbClr>
                </a:solidFill>
                <a:ea typeface="Noto Sans CJK KR Medium"/>
              </a:rPr>
              <a:t>Yonsei</a:t>
            </a:r>
            <a:r>
              <a:rPr lang="en-US" altLang="ko-KR" sz="2000" spc="-150" dirty="0">
                <a:solidFill>
                  <a:srgbClr val="E7E6E6">
                    <a:lumMod val="90000"/>
                  </a:srgbClr>
                </a:solidFill>
                <a:ea typeface="Noto Sans CJK KR Medium"/>
              </a:rPr>
              <a:t> University College of Medicine</a:t>
            </a:r>
          </a:p>
        </p:txBody>
      </p:sp>
    </p:spTree>
    <p:extLst>
      <p:ext uri="{BB962C8B-B14F-4D97-AF65-F5344CB8AC3E}">
        <p14:creationId xmlns:p14="http://schemas.microsoft.com/office/powerpoint/2010/main" val="25586764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a:t>
            </a:r>
            <a:endParaRPr lang="ko-KR" altLang="en-US" dirty="0"/>
          </a:p>
        </p:txBody>
      </p:sp>
      <p:grpSp>
        <p:nvGrpSpPr>
          <p:cNvPr id="4" name="그룹 3"/>
          <p:cNvGrpSpPr/>
          <p:nvPr/>
        </p:nvGrpSpPr>
        <p:grpSpPr>
          <a:xfrm>
            <a:off x="1970215" y="755780"/>
            <a:ext cx="8180035" cy="4707979"/>
            <a:chOff x="2459782" y="471812"/>
            <a:chExt cx="8884493" cy="5239856"/>
          </a:xfrm>
        </p:grpSpPr>
        <p:pic>
          <p:nvPicPr>
            <p:cNvPr id="6" name="Picture 6" descr="A diagram of a brain tumor segmentation&#10;&#10;Description automatically generated with medium confidence">
              <a:extLst>
                <a:ext uri="{FF2B5EF4-FFF2-40B4-BE49-F238E27FC236}">
                  <a16:creationId xmlns:a16="http://schemas.microsoft.com/office/drawing/2014/main" id="{678D583A-FA0C-748F-FBC2-48FDB29CE514}"/>
                </a:ext>
              </a:extLst>
            </p:cNvPr>
            <p:cNvPicPr>
              <a:picLocks noChangeAspect="1"/>
            </p:cNvPicPr>
            <p:nvPr/>
          </p:nvPicPr>
          <p:blipFill>
            <a:blip r:embed="rId3"/>
            <a:stretch>
              <a:fillRect/>
            </a:stretch>
          </p:blipFill>
          <p:spPr>
            <a:xfrm>
              <a:off x="2459782" y="471812"/>
              <a:ext cx="8884493" cy="5239856"/>
            </a:xfrm>
            <a:prstGeom prst="rect">
              <a:avLst/>
            </a:prstGeom>
          </p:spPr>
        </p:pic>
        <p:sp>
          <p:nvSpPr>
            <p:cNvPr id="3" name="타원 2"/>
            <p:cNvSpPr/>
            <p:nvPr/>
          </p:nvSpPr>
          <p:spPr>
            <a:xfrm>
              <a:off x="2533650" y="1039748"/>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타원 4"/>
            <p:cNvSpPr/>
            <p:nvPr/>
          </p:nvSpPr>
          <p:spPr>
            <a:xfrm>
              <a:off x="4572000" y="1039748"/>
              <a:ext cx="228600" cy="228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타원 6"/>
            <p:cNvSpPr/>
            <p:nvPr/>
          </p:nvSpPr>
          <p:spPr>
            <a:xfrm>
              <a:off x="6610350" y="1039748"/>
              <a:ext cx="228600" cy="228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타원 7"/>
            <p:cNvSpPr/>
            <p:nvPr/>
          </p:nvSpPr>
          <p:spPr>
            <a:xfrm>
              <a:off x="9239250" y="925448"/>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타원 8"/>
            <p:cNvSpPr/>
            <p:nvPr/>
          </p:nvSpPr>
          <p:spPr>
            <a:xfrm>
              <a:off x="9286875" y="2507991"/>
              <a:ext cx="228600" cy="228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타원 9"/>
            <p:cNvSpPr/>
            <p:nvPr/>
          </p:nvSpPr>
          <p:spPr>
            <a:xfrm>
              <a:off x="9286875" y="4125589"/>
              <a:ext cx="228600" cy="228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2625069" y="340790"/>
            <a:ext cx="6625596" cy="276999"/>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Categorize the exiting deep learning based brain tumor segmentation methods </a:t>
            </a:r>
            <a:r>
              <a:rPr lang="en-US" sz="1200" b="1" dirty="0" smtClean="0"/>
              <a:t>into three categories</a:t>
            </a:r>
            <a:endParaRPr lang="en-US" sz="1200" b="1" dirty="0"/>
          </a:p>
        </p:txBody>
      </p:sp>
    </p:spTree>
    <p:extLst>
      <p:ext uri="{BB962C8B-B14F-4D97-AF65-F5344CB8AC3E}">
        <p14:creationId xmlns:p14="http://schemas.microsoft.com/office/powerpoint/2010/main" val="3069738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70000" lnSpcReduction="2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Background</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latin typeface="Calibri"/>
              </a:rPr>
              <a:t>Designing effective segmentation networks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Segmentation</a:t>
            </a:r>
            <a:r>
              <a:rPr kumimoji="0" lang="en-US" altLang="ko-KR" sz="2800" b="0" i="0" u="none" strike="noStrike" kern="1200" cap="none" spc="-150" normalizeH="0" noProof="0" dirty="0" smtClean="0">
                <a:ln>
                  <a:noFill/>
                </a:ln>
                <a:solidFill>
                  <a:schemeClr val="bg1">
                    <a:lumMod val="85000"/>
                  </a:schemeClr>
                </a:solidFill>
                <a:effectLst/>
                <a:uLnTx/>
                <a:uFillTx/>
                <a:latin typeface="Calibri"/>
              </a:rPr>
              <a:t> under imbalanced condition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schemeClr val="bg1">
                    <a:lumMod val="85000"/>
                  </a:schemeClr>
                </a:solidFill>
                <a:latin typeface="Calibri"/>
              </a:rPr>
              <a:t>Utilizing</a:t>
            </a:r>
            <a:r>
              <a:rPr lang="en-US" altLang="ko-KR" sz="2800" b="0" dirty="0">
                <a:solidFill>
                  <a:schemeClr val="bg1">
                    <a:lumMod val="85000"/>
                  </a:schemeClr>
                </a:solidFill>
                <a:latin typeface="Calibri"/>
              </a:rPr>
              <a:t> </a:t>
            </a:r>
            <a:r>
              <a:rPr lang="en-US" altLang="ko-KR" sz="2800" b="0" dirty="0" smtClean="0">
                <a:solidFill>
                  <a:schemeClr val="bg1">
                    <a:lumMod val="85000"/>
                  </a:schemeClr>
                </a:solidFill>
                <a:latin typeface="Calibri"/>
              </a:rPr>
              <a:t>multi-modality information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Future</a:t>
            </a:r>
            <a:r>
              <a:rPr kumimoji="0" lang="en-US" altLang="ko-KR" sz="2800" b="0" i="0" u="none" strike="noStrike" kern="1200" cap="none" spc="-150" normalizeH="0" noProof="0" dirty="0" smtClean="0">
                <a:ln>
                  <a:noFill/>
                </a:ln>
                <a:solidFill>
                  <a:prstClr val="white">
                    <a:lumMod val="85000"/>
                  </a:prstClr>
                </a:solidFill>
                <a:effectLst/>
                <a:uLnTx/>
                <a:uFillTx/>
                <a:latin typeface="Calibri"/>
              </a:rPr>
              <a:t> trends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cxnSp>
        <p:nvCxnSpPr>
          <p:cNvPr id="5" name="직선 화살표 연결선 4"/>
          <p:cNvCxnSpPr/>
          <p:nvPr/>
        </p:nvCxnSpPr>
        <p:spPr>
          <a:xfrm flipV="1">
            <a:off x="5115464" y="2984740"/>
            <a:ext cx="396815" cy="3019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07170" y="2682815"/>
            <a:ext cx="2061713" cy="646331"/>
          </a:xfrm>
          <a:prstGeom prst="rect">
            <a:avLst/>
          </a:prstGeom>
          <a:noFill/>
        </p:spPr>
        <p:txBody>
          <a:bodyPr wrap="square" rtlCol="0">
            <a:spAutoFit/>
          </a:bodyPr>
          <a:lstStyle/>
          <a:p>
            <a:pPr marL="342900" indent="-342900">
              <a:buAutoNum type="arabicPeriod"/>
            </a:pPr>
            <a:r>
              <a:rPr lang="en-US" dirty="0" smtClean="0">
                <a:solidFill>
                  <a:srgbClr val="FFFF00"/>
                </a:solidFill>
              </a:rPr>
              <a:t>Module</a:t>
            </a:r>
          </a:p>
          <a:p>
            <a:pPr marL="342900" indent="-342900">
              <a:buAutoNum type="arabicPeriod"/>
            </a:pPr>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419341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Designing </a:t>
            </a:r>
            <a:r>
              <a:rPr lang="en-KR" dirty="0" smtClean="0"/>
              <a:t>Effective </a:t>
            </a:r>
            <a:r>
              <a:rPr lang="en-KR" dirty="0"/>
              <a:t>segmentation networks</a:t>
            </a:r>
            <a:endParaRPr lang="ko-KR" altLang="en-US" dirty="0"/>
          </a:p>
        </p:txBody>
      </p:sp>
      <p:pic>
        <p:nvPicPr>
          <p:cNvPr id="5" name="Picture 7" descr="A picture containing text, diagram, plan, map&#10;&#10;Description automatically generated">
            <a:extLst>
              <a:ext uri="{FF2B5EF4-FFF2-40B4-BE49-F238E27FC236}">
                <a16:creationId xmlns:a16="http://schemas.microsoft.com/office/drawing/2014/main" id="{471F89F4-995F-8144-7640-DC17A6B54553}"/>
              </a:ext>
            </a:extLst>
          </p:cNvPr>
          <p:cNvPicPr>
            <a:picLocks noChangeAspect="1"/>
          </p:cNvPicPr>
          <p:nvPr/>
        </p:nvPicPr>
        <p:blipFill>
          <a:blip r:embed="rId3"/>
          <a:stretch>
            <a:fillRect/>
          </a:stretch>
        </p:blipFill>
        <p:spPr>
          <a:xfrm>
            <a:off x="6838661" y="2766004"/>
            <a:ext cx="5095192" cy="4025590"/>
          </a:xfrm>
          <a:prstGeom prst="rect">
            <a:avLst/>
          </a:prstGeom>
        </p:spPr>
      </p:pic>
      <p:sp>
        <p:nvSpPr>
          <p:cNvPr id="3" name="TextBox 2"/>
          <p:cNvSpPr txBox="1"/>
          <p:nvPr/>
        </p:nvSpPr>
        <p:spPr>
          <a:xfrm>
            <a:off x="348564" y="741230"/>
            <a:ext cx="1621766" cy="369332"/>
          </a:xfrm>
          <a:prstGeom prst="rect">
            <a:avLst/>
          </a:prstGeom>
          <a:noFill/>
        </p:spPr>
        <p:txBody>
          <a:bodyPr wrap="square" rtlCol="0">
            <a:spAutoFit/>
          </a:bodyPr>
          <a:lstStyle/>
          <a:p>
            <a:r>
              <a:rPr lang="en-US" b="1" dirty="0" smtClean="0">
                <a:solidFill>
                  <a:schemeClr val="accent1">
                    <a:lumMod val="75000"/>
                  </a:schemeClr>
                </a:solidFill>
              </a:rPr>
              <a:t>1. Modules</a:t>
            </a:r>
            <a:endParaRPr lang="en-US" b="1" dirty="0">
              <a:solidFill>
                <a:schemeClr val="accent1">
                  <a:lumMod val="75000"/>
                </a:schemeClr>
              </a:solidFill>
            </a:endParaRPr>
          </a:p>
        </p:txBody>
      </p:sp>
      <p:grpSp>
        <p:nvGrpSpPr>
          <p:cNvPr id="6" name="그룹 5"/>
          <p:cNvGrpSpPr/>
          <p:nvPr/>
        </p:nvGrpSpPr>
        <p:grpSpPr>
          <a:xfrm>
            <a:off x="348564" y="1207537"/>
            <a:ext cx="1890795" cy="4343400"/>
            <a:chOff x="1185781" y="657225"/>
            <a:chExt cx="1890795" cy="4343400"/>
          </a:xfrm>
        </p:grpSpPr>
        <p:pic>
          <p:nvPicPr>
            <p:cNvPr id="7" name="Picture 6" descr="A diagram of a brain tumor segmentation&#10;&#10;Description automatically generated with medium confidence">
              <a:extLst>
                <a:ext uri="{FF2B5EF4-FFF2-40B4-BE49-F238E27FC236}">
                  <a16:creationId xmlns:a16="http://schemas.microsoft.com/office/drawing/2014/main" id="{678D583A-FA0C-748F-FBC2-48FDB29CE514}"/>
                </a:ext>
              </a:extLst>
            </p:cNvPr>
            <p:cNvPicPr>
              <a:picLocks noChangeAspect="1"/>
            </p:cNvPicPr>
            <p:nvPr/>
          </p:nvPicPr>
          <p:blipFill rotWithShape="1">
            <a:blip r:embed="rId4"/>
            <a:srcRect l="938" t="10082" r="77834" b="7026"/>
            <a:stretch/>
          </p:blipFill>
          <p:spPr>
            <a:xfrm>
              <a:off x="1190626" y="657225"/>
              <a:ext cx="1885950" cy="4343400"/>
            </a:xfrm>
            <a:prstGeom prst="rect">
              <a:avLst/>
            </a:prstGeom>
          </p:spPr>
        </p:pic>
        <p:sp>
          <p:nvSpPr>
            <p:cNvPr id="8" name="타원 7"/>
            <p:cNvSpPr/>
            <p:nvPr/>
          </p:nvSpPr>
          <p:spPr>
            <a:xfrm>
              <a:off x="1185781" y="722296"/>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직사각형 13"/>
          <p:cNvSpPr/>
          <p:nvPr/>
        </p:nvSpPr>
        <p:spPr>
          <a:xfrm>
            <a:off x="786714" y="1798209"/>
            <a:ext cx="1565961" cy="1935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00039" y="1170115"/>
            <a:ext cx="6835782" cy="830997"/>
          </a:xfrm>
          <a:prstGeom prst="rect">
            <a:avLst/>
          </a:prstGeom>
          <a:noFill/>
        </p:spPr>
        <p:txBody>
          <a:bodyPr wrap="none" rtlCol="0">
            <a:spAutoFit/>
          </a:bodyPr>
          <a:lstStyle/>
          <a:p>
            <a:r>
              <a:rPr lang="en-US" sz="1600" b="1" dirty="0" smtClean="0"/>
              <a:t>Mainly two principles to follow</a:t>
            </a:r>
          </a:p>
          <a:p>
            <a:pPr marL="285750" indent="-285750">
              <a:buFontTx/>
              <a:buChar char="-"/>
            </a:pPr>
            <a:r>
              <a:rPr lang="en-US" sz="1600" dirty="0" smtClean="0"/>
              <a:t>Learn high level semantics and localize precious targets</a:t>
            </a:r>
          </a:p>
          <a:p>
            <a:pPr marL="285750" indent="-285750">
              <a:buFontTx/>
              <a:buChar char="-"/>
            </a:pPr>
            <a:r>
              <a:rPr lang="en-US" sz="1600" dirty="0" smtClean="0"/>
              <a:t>Reduce the amount of the network parameters and speed up during training</a:t>
            </a:r>
            <a:endParaRPr lang="en-US" sz="1600" dirty="0"/>
          </a:p>
        </p:txBody>
      </p:sp>
      <p:cxnSp>
        <p:nvCxnSpPr>
          <p:cNvPr id="18" name="직선 화살표 연결선 17"/>
          <p:cNvCxnSpPr/>
          <p:nvPr/>
        </p:nvCxnSpPr>
        <p:spPr>
          <a:xfrm flipV="1">
            <a:off x="2129883" y="2509024"/>
            <a:ext cx="856840" cy="25698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00039" y="2044390"/>
            <a:ext cx="5329729" cy="1169551"/>
          </a:xfrm>
          <a:prstGeom prst="rect">
            <a:avLst/>
          </a:prstGeom>
          <a:noFill/>
        </p:spPr>
        <p:txBody>
          <a:bodyPr wrap="none" rtlCol="0">
            <a:spAutoFit/>
          </a:bodyPr>
          <a:lstStyle/>
          <a:p>
            <a:pPr marL="342900" indent="-342900">
              <a:buAutoNum type="arabicParenR"/>
            </a:pPr>
            <a:r>
              <a:rPr lang="en-US" sz="1400" dirty="0" smtClean="0"/>
              <a:t>3X3X3 kernels</a:t>
            </a:r>
          </a:p>
          <a:p>
            <a:pPr marL="342900" indent="-342900">
              <a:buAutoNum type="arabicParenR"/>
            </a:pPr>
            <a:r>
              <a:rPr lang="en-US" sz="1400" dirty="0" smtClean="0"/>
              <a:t>Residual connection : degrade vanishing problem</a:t>
            </a:r>
          </a:p>
          <a:p>
            <a:pPr marL="342900" indent="-342900">
              <a:buAutoNum type="arabicParenR"/>
            </a:pPr>
            <a:r>
              <a:rPr lang="en-US" sz="1400" dirty="0" smtClean="0"/>
              <a:t>Dilated convolution layer : high level feature map – low resolution</a:t>
            </a:r>
          </a:p>
          <a:p>
            <a:pPr marL="342900" indent="-342900">
              <a:buAutoNum type="arabicParenR"/>
            </a:pPr>
            <a:r>
              <a:rPr lang="en-US" sz="1400" dirty="0" smtClean="0">
                <a:solidFill>
                  <a:srgbClr val="FF0000"/>
                </a:solidFill>
              </a:rPr>
              <a:t>Multi-scale dilated </a:t>
            </a:r>
            <a:r>
              <a:rPr lang="en-US" sz="1400" dirty="0" smtClean="0"/>
              <a:t>convolution</a:t>
            </a:r>
          </a:p>
          <a:p>
            <a:pPr marL="342900" indent="-342900">
              <a:buAutoNum type="arabicParenR"/>
            </a:pPr>
            <a:endParaRPr lang="en-US" sz="1400" dirty="0"/>
          </a:p>
        </p:txBody>
      </p:sp>
      <p:sp>
        <p:nvSpPr>
          <p:cNvPr id="20" name="TextBox 19"/>
          <p:cNvSpPr txBox="1"/>
          <p:nvPr/>
        </p:nvSpPr>
        <p:spPr>
          <a:xfrm>
            <a:off x="2986723" y="3213941"/>
            <a:ext cx="3604385" cy="738664"/>
          </a:xfrm>
          <a:prstGeom prst="rect">
            <a:avLst/>
          </a:prstGeom>
          <a:noFill/>
        </p:spPr>
        <p:txBody>
          <a:bodyPr wrap="none" rtlCol="0">
            <a:spAutoFit/>
          </a:bodyPr>
          <a:lstStyle/>
          <a:p>
            <a:pPr marL="342900" indent="-342900">
              <a:buAutoNum type="arabicParenR"/>
            </a:pPr>
            <a:r>
              <a:rPr lang="en-US" sz="1400" dirty="0" smtClean="0">
                <a:solidFill>
                  <a:srgbClr val="FF0000"/>
                </a:solidFill>
              </a:rPr>
              <a:t>Reversible blocks </a:t>
            </a:r>
            <a:r>
              <a:rPr lang="en-US" sz="1400" dirty="0" smtClean="0"/>
              <a:t>into U-Net</a:t>
            </a:r>
          </a:p>
          <a:p>
            <a:pPr marL="342900" indent="-342900">
              <a:buAutoNum type="arabicParenR"/>
            </a:pPr>
            <a:r>
              <a:rPr lang="en-US" sz="1400" dirty="0" err="1" smtClean="0"/>
              <a:t>MBConvBlock</a:t>
            </a:r>
            <a:r>
              <a:rPr lang="en-US" sz="1400" dirty="0"/>
              <a:t> </a:t>
            </a:r>
            <a:r>
              <a:rPr lang="en-US" sz="1400" dirty="0" smtClean="0"/>
              <a:t>(MobileNetV2, </a:t>
            </a:r>
            <a:r>
              <a:rPr lang="en-US" sz="1400" dirty="0" err="1" smtClean="0"/>
              <a:t>EfficientNet</a:t>
            </a:r>
            <a:r>
              <a:rPr lang="en-US" sz="1400" dirty="0" smtClean="0"/>
              <a:t>)</a:t>
            </a:r>
          </a:p>
          <a:p>
            <a:pPr marL="342900" indent="-342900">
              <a:buAutoNum type="arabicParenR"/>
            </a:pPr>
            <a:endParaRPr lang="en-US" sz="1400" dirty="0"/>
          </a:p>
        </p:txBody>
      </p:sp>
      <p:cxnSp>
        <p:nvCxnSpPr>
          <p:cNvPr id="22" name="직선 화살표 연결선 21"/>
          <p:cNvCxnSpPr/>
          <p:nvPr/>
        </p:nvCxnSpPr>
        <p:spPr>
          <a:xfrm>
            <a:off x="2129883" y="3379352"/>
            <a:ext cx="656097" cy="9746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7789147" y="4698409"/>
            <a:ext cx="1281241" cy="19315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직사각형 24"/>
          <p:cNvSpPr/>
          <p:nvPr/>
        </p:nvSpPr>
        <p:spPr>
          <a:xfrm>
            <a:off x="10142880" y="2768009"/>
            <a:ext cx="1405653" cy="19315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71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Designing </a:t>
            </a:r>
            <a:r>
              <a:rPr lang="en-KR" dirty="0" smtClean="0"/>
              <a:t>Effective </a:t>
            </a:r>
            <a:r>
              <a:rPr lang="en-KR" dirty="0"/>
              <a:t>segmentation networks</a:t>
            </a:r>
            <a:endParaRPr lang="ko-KR" altLang="en-US" dirty="0"/>
          </a:p>
        </p:txBody>
      </p:sp>
      <p:sp>
        <p:nvSpPr>
          <p:cNvPr id="3" name="TextBox 2"/>
          <p:cNvSpPr txBox="1"/>
          <p:nvPr/>
        </p:nvSpPr>
        <p:spPr>
          <a:xfrm>
            <a:off x="256901" y="722996"/>
            <a:ext cx="1621766" cy="369332"/>
          </a:xfrm>
          <a:prstGeom prst="rect">
            <a:avLst/>
          </a:prstGeom>
          <a:noFill/>
        </p:spPr>
        <p:txBody>
          <a:bodyPr wrap="square" rtlCol="0">
            <a:spAutoFit/>
          </a:bodyPr>
          <a:lstStyle/>
          <a:p>
            <a:r>
              <a:rPr lang="en-US" b="1" dirty="0" smtClean="0">
                <a:solidFill>
                  <a:schemeClr val="accent1">
                    <a:lumMod val="75000"/>
                  </a:schemeClr>
                </a:solidFill>
              </a:rPr>
              <a:t>2. Architecture</a:t>
            </a:r>
            <a:endParaRPr lang="en-US" b="1" dirty="0">
              <a:solidFill>
                <a:schemeClr val="accent1">
                  <a:lumMod val="75000"/>
                </a:schemeClr>
              </a:solidFill>
            </a:endParaRPr>
          </a:p>
        </p:txBody>
      </p:sp>
      <p:pic>
        <p:nvPicPr>
          <p:cNvPr id="6" name="Picture 5" descr="A picture containing text, screenshot, diagram, plan&#10;&#10;Description automatically generated">
            <a:extLst>
              <a:ext uri="{FF2B5EF4-FFF2-40B4-BE49-F238E27FC236}">
                <a16:creationId xmlns:a16="http://schemas.microsoft.com/office/drawing/2014/main" id="{1820BEB9-D51C-7098-3CDE-9674824A336E}"/>
              </a:ext>
            </a:extLst>
          </p:cNvPr>
          <p:cNvPicPr>
            <a:picLocks noChangeAspect="1"/>
          </p:cNvPicPr>
          <p:nvPr/>
        </p:nvPicPr>
        <p:blipFill>
          <a:blip r:embed="rId3"/>
          <a:stretch>
            <a:fillRect/>
          </a:stretch>
        </p:blipFill>
        <p:spPr>
          <a:xfrm>
            <a:off x="8921173" y="212406"/>
            <a:ext cx="3012680" cy="5338531"/>
          </a:xfrm>
          <a:prstGeom prst="rect">
            <a:avLst/>
          </a:prstGeom>
        </p:spPr>
      </p:pic>
      <p:grpSp>
        <p:nvGrpSpPr>
          <p:cNvPr id="8" name="그룹 7"/>
          <p:cNvGrpSpPr/>
          <p:nvPr/>
        </p:nvGrpSpPr>
        <p:grpSpPr>
          <a:xfrm>
            <a:off x="348564" y="1207537"/>
            <a:ext cx="1890795" cy="4343400"/>
            <a:chOff x="1185781" y="657225"/>
            <a:chExt cx="1890795" cy="4343400"/>
          </a:xfrm>
        </p:grpSpPr>
        <p:pic>
          <p:nvPicPr>
            <p:cNvPr id="9" name="Picture 6" descr="A diagram of a brain tumor segmentation&#10;&#10;Description automatically generated with medium confidence">
              <a:extLst>
                <a:ext uri="{FF2B5EF4-FFF2-40B4-BE49-F238E27FC236}">
                  <a16:creationId xmlns:a16="http://schemas.microsoft.com/office/drawing/2014/main" id="{678D583A-FA0C-748F-FBC2-48FDB29CE514}"/>
                </a:ext>
              </a:extLst>
            </p:cNvPr>
            <p:cNvPicPr>
              <a:picLocks noChangeAspect="1"/>
            </p:cNvPicPr>
            <p:nvPr/>
          </p:nvPicPr>
          <p:blipFill rotWithShape="1">
            <a:blip r:embed="rId4"/>
            <a:srcRect l="938" t="10082" r="77834" b="7026"/>
            <a:stretch/>
          </p:blipFill>
          <p:spPr>
            <a:xfrm>
              <a:off x="1190626" y="657225"/>
              <a:ext cx="1885950" cy="4343400"/>
            </a:xfrm>
            <a:prstGeom prst="rect">
              <a:avLst/>
            </a:prstGeom>
          </p:spPr>
        </p:pic>
        <p:sp>
          <p:nvSpPr>
            <p:cNvPr id="10" name="타원 9"/>
            <p:cNvSpPr/>
            <p:nvPr/>
          </p:nvSpPr>
          <p:spPr>
            <a:xfrm>
              <a:off x="1185781" y="722296"/>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직사각형 10"/>
          <p:cNvSpPr/>
          <p:nvPr/>
        </p:nvSpPr>
        <p:spPr>
          <a:xfrm>
            <a:off x="748967" y="3733799"/>
            <a:ext cx="1490392" cy="18171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50304" y="907662"/>
            <a:ext cx="6012543" cy="2031325"/>
          </a:xfrm>
          <a:prstGeom prst="rect">
            <a:avLst/>
          </a:prstGeom>
          <a:noFill/>
        </p:spPr>
        <p:txBody>
          <a:bodyPr wrap="square" rtlCol="0">
            <a:spAutoFit/>
          </a:bodyPr>
          <a:lstStyle/>
          <a:p>
            <a:r>
              <a:rPr lang="en-US" sz="1400" b="1" dirty="0" smtClean="0"/>
              <a:t>3 big differences</a:t>
            </a:r>
          </a:p>
          <a:p>
            <a:pPr marL="285750" indent="-285750">
              <a:buFontTx/>
              <a:buChar char="-"/>
            </a:pPr>
            <a:r>
              <a:rPr lang="en-US" sz="1400" dirty="0" smtClean="0"/>
              <a:t>Single-channel </a:t>
            </a:r>
            <a:r>
              <a:rPr lang="en-US" sz="1400" dirty="0" smtClean="0">
                <a:sym typeface="Wingdings" panose="05000000000000000000" pitchFamily="2" charset="2"/>
              </a:rPr>
              <a:t></a:t>
            </a:r>
            <a:r>
              <a:rPr lang="en-US" sz="1400" dirty="0" smtClean="0">
                <a:solidFill>
                  <a:srgbClr val="FF0000"/>
                </a:solidFill>
                <a:sym typeface="Wingdings" panose="05000000000000000000" pitchFamily="2" charset="2"/>
              </a:rPr>
              <a:t> multi-channel </a:t>
            </a:r>
            <a:r>
              <a:rPr lang="en-US" sz="1400" dirty="0" smtClean="0">
                <a:sym typeface="Wingdings" panose="05000000000000000000" pitchFamily="2" charset="2"/>
              </a:rPr>
              <a:t>network</a:t>
            </a:r>
          </a:p>
          <a:p>
            <a:pPr marL="285750" indent="-285750">
              <a:buFontTx/>
              <a:buChar char="-"/>
            </a:pPr>
            <a:r>
              <a:rPr lang="en-US" sz="1400" dirty="0" smtClean="0">
                <a:sym typeface="Wingdings" panose="05000000000000000000" pitchFamily="2" charset="2"/>
              </a:rPr>
              <a:t>Fully connected layers  </a:t>
            </a:r>
            <a:r>
              <a:rPr lang="en-US" sz="1400" dirty="0" smtClean="0">
                <a:solidFill>
                  <a:srgbClr val="FF0000"/>
                </a:solidFill>
                <a:sym typeface="Wingdings" panose="05000000000000000000" pitchFamily="2" charset="2"/>
              </a:rPr>
              <a:t>fully convolutional </a:t>
            </a:r>
            <a:r>
              <a:rPr lang="en-US" sz="1400" dirty="0" smtClean="0">
                <a:sym typeface="Wingdings" panose="05000000000000000000" pitchFamily="2" charset="2"/>
              </a:rPr>
              <a:t>network</a:t>
            </a:r>
          </a:p>
          <a:p>
            <a:pPr marL="285750" indent="-285750">
              <a:buFontTx/>
              <a:buChar char="-"/>
            </a:pPr>
            <a:r>
              <a:rPr lang="en-US" sz="1400" dirty="0" smtClean="0">
                <a:sym typeface="Wingdings" panose="05000000000000000000" pitchFamily="2" charset="2"/>
              </a:rPr>
              <a:t>Simple network  </a:t>
            </a:r>
            <a:r>
              <a:rPr lang="en-US" sz="1400" dirty="0" smtClean="0">
                <a:solidFill>
                  <a:srgbClr val="FF0000"/>
                </a:solidFill>
                <a:sym typeface="Wingdings" panose="05000000000000000000" pitchFamily="2" charset="2"/>
              </a:rPr>
              <a:t>deep cascaded </a:t>
            </a:r>
            <a:r>
              <a:rPr lang="en-US" sz="1400" dirty="0" smtClean="0">
                <a:sym typeface="Wingdings" panose="05000000000000000000" pitchFamily="2" charset="2"/>
              </a:rPr>
              <a:t>network</a:t>
            </a:r>
          </a:p>
          <a:p>
            <a:pPr marL="285750" indent="-285750">
              <a:buFontTx/>
              <a:buChar char="-"/>
            </a:pPr>
            <a:endParaRPr lang="en-US" sz="1400" dirty="0">
              <a:sym typeface="Wingdings" panose="05000000000000000000" pitchFamily="2" charset="2"/>
            </a:endParaRPr>
          </a:p>
          <a:p>
            <a:r>
              <a:rPr lang="en-US" sz="1400" b="1" dirty="0" smtClean="0">
                <a:sym typeface="Wingdings" panose="05000000000000000000" pitchFamily="2" charset="2"/>
              </a:rPr>
              <a:t>Purpose</a:t>
            </a:r>
          </a:p>
          <a:p>
            <a:pPr marL="285750" indent="-285750">
              <a:buFontTx/>
              <a:buChar char="-"/>
            </a:pPr>
            <a:r>
              <a:rPr lang="en-US" sz="1400" dirty="0" smtClean="0">
                <a:sym typeface="Wingdings" panose="05000000000000000000" pitchFamily="2" charset="2"/>
              </a:rPr>
              <a:t>Deepen the network</a:t>
            </a:r>
          </a:p>
          <a:p>
            <a:pPr marL="285750" indent="-285750">
              <a:buFontTx/>
              <a:buChar char="-"/>
            </a:pPr>
            <a:r>
              <a:rPr lang="en-US" sz="1400" dirty="0" smtClean="0">
                <a:sym typeface="Wingdings" panose="05000000000000000000" pitchFamily="2" charset="2"/>
              </a:rPr>
              <a:t>Enhance the feature learning ability</a:t>
            </a:r>
          </a:p>
          <a:p>
            <a:pPr marL="285750" indent="-285750">
              <a:buFontTx/>
              <a:buChar char="-"/>
            </a:pPr>
            <a:r>
              <a:rPr lang="en-US" sz="1400" dirty="0" smtClean="0">
                <a:sym typeface="Wingdings" panose="05000000000000000000" pitchFamily="2" charset="2"/>
              </a:rPr>
              <a:t>More precise segmentation</a:t>
            </a:r>
            <a:endParaRPr lang="en-US" sz="1400" dirty="0"/>
          </a:p>
        </p:txBody>
      </p:sp>
      <p:sp>
        <p:nvSpPr>
          <p:cNvPr id="13" name="TextBox 12"/>
          <p:cNvSpPr txBox="1"/>
          <p:nvPr/>
        </p:nvSpPr>
        <p:spPr>
          <a:xfrm>
            <a:off x="2290748" y="3363396"/>
            <a:ext cx="6510067" cy="2031325"/>
          </a:xfrm>
          <a:prstGeom prst="rect">
            <a:avLst/>
          </a:prstGeom>
          <a:noFill/>
        </p:spPr>
        <p:txBody>
          <a:bodyPr wrap="square" rtlCol="0">
            <a:spAutoFit/>
          </a:bodyPr>
          <a:lstStyle/>
          <a:p>
            <a:endParaRPr lang="en-US" sz="1400" b="1" dirty="0">
              <a:sym typeface="Wingdings" panose="05000000000000000000" pitchFamily="2" charset="2"/>
            </a:endParaRPr>
          </a:p>
          <a:p>
            <a:pPr marL="285750" indent="-285750">
              <a:buFont typeface="Arial" panose="020B0604020202020204" pitchFamily="34" charset="0"/>
              <a:buChar char="•"/>
            </a:pPr>
            <a:r>
              <a:rPr lang="en-US" sz="1400" dirty="0" smtClean="0">
                <a:sym typeface="Wingdings" panose="05000000000000000000" pitchFamily="2" charset="2"/>
              </a:rPr>
              <a:t>Extract different features </a:t>
            </a:r>
            <a:r>
              <a:rPr lang="en-US" sz="1400" dirty="0" smtClean="0">
                <a:solidFill>
                  <a:srgbClr val="FF0000"/>
                </a:solidFill>
                <a:sym typeface="Wingdings" panose="05000000000000000000" pitchFamily="2" charset="2"/>
              </a:rPr>
              <a:t>from</a:t>
            </a:r>
            <a:r>
              <a:rPr lang="en-US" sz="1400" dirty="0" smtClean="0">
                <a:sym typeface="Wingdings" panose="05000000000000000000" pitchFamily="2" charset="2"/>
              </a:rPr>
              <a:t> different pathways of </a:t>
            </a:r>
            <a:r>
              <a:rPr lang="en-US" sz="1400" dirty="0" smtClean="0">
                <a:solidFill>
                  <a:srgbClr val="FF0000"/>
                </a:solidFill>
                <a:sym typeface="Wingdings" panose="05000000000000000000" pitchFamily="2" charset="2"/>
              </a:rPr>
              <a:t>different scales</a:t>
            </a:r>
          </a:p>
          <a:p>
            <a:pPr marL="742950" lvl="1" indent="-285750">
              <a:buFontTx/>
              <a:buChar char="-"/>
            </a:pPr>
            <a:r>
              <a:rPr lang="en-US" sz="1400" dirty="0" smtClean="0">
                <a:sym typeface="Wingdings" panose="05000000000000000000" pitchFamily="2" charset="2"/>
              </a:rPr>
              <a:t>Large scale path (global features)</a:t>
            </a:r>
          </a:p>
          <a:p>
            <a:pPr marL="742950" lvl="1" indent="-285750">
              <a:buFontTx/>
              <a:buChar char="-"/>
            </a:pPr>
            <a:r>
              <a:rPr lang="en-US" sz="1400" dirty="0" smtClean="0">
                <a:sym typeface="Wingdings" panose="05000000000000000000" pitchFamily="2" charset="2"/>
              </a:rPr>
              <a:t>Small scale path (local features)</a:t>
            </a:r>
            <a:endParaRPr lang="en-US" sz="1400" dirty="0">
              <a:sym typeface="Wingdings" panose="05000000000000000000" pitchFamily="2" charset="2"/>
            </a:endParaRPr>
          </a:p>
          <a:p>
            <a:endParaRPr lang="en-US" sz="1400" b="1" dirty="0">
              <a:sym typeface="Wingdings" panose="05000000000000000000" pitchFamily="2" charset="2"/>
            </a:endParaRPr>
          </a:p>
          <a:p>
            <a:pPr marL="285750" indent="-285750">
              <a:buFont typeface="Arial" panose="020B0604020202020204" pitchFamily="34" charset="0"/>
              <a:buChar char="•"/>
            </a:pPr>
            <a:r>
              <a:rPr lang="en-US" sz="1400" dirty="0" smtClean="0">
                <a:sym typeface="Wingdings" panose="05000000000000000000" pitchFamily="2" charset="2"/>
              </a:rPr>
              <a:t>Challenging to promote an accurate mapping from </a:t>
            </a:r>
            <a:r>
              <a:rPr lang="en-US" sz="1400" dirty="0" smtClean="0">
                <a:solidFill>
                  <a:srgbClr val="FF0000"/>
                </a:solidFill>
                <a:sym typeface="Wingdings" panose="05000000000000000000" pitchFamily="2" charset="2"/>
              </a:rPr>
              <a:t>patch level to the category label</a:t>
            </a:r>
          </a:p>
          <a:p>
            <a:pPr marL="742950" lvl="1" indent="-285750">
              <a:buFontTx/>
              <a:buChar char="-"/>
            </a:pPr>
            <a:r>
              <a:rPr lang="en-US" sz="1400" dirty="0" smtClean="0">
                <a:sym typeface="Wingdings" panose="05000000000000000000" pitchFamily="2" charset="2"/>
              </a:rPr>
              <a:t>Easily affected by the </a:t>
            </a:r>
            <a:r>
              <a:rPr lang="en-US" sz="1400" dirty="0" smtClean="0">
                <a:solidFill>
                  <a:srgbClr val="FF0000"/>
                </a:solidFill>
                <a:sym typeface="Wingdings" panose="05000000000000000000" pitchFamily="2" charset="2"/>
              </a:rPr>
              <a:t>size and quality </a:t>
            </a:r>
            <a:r>
              <a:rPr lang="en-US" sz="1400" dirty="0" smtClean="0">
                <a:sym typeface="Wingdings" panose="05000000000000000000" pitchFamily="2" charset="2"/>
              </a:rPr>
              <a:t>of the input patch</a:t>
            </a:r>
          </a:p>
          <a:p>
            <a:pPr marL="742950" lvl="1" indent="-285750">
              <a:buFontTx/>
              <a:buChar char="-"/>
            </a:pPr>
            <a:r>
              <a:rPr lang="en-US" sz="1400" dirty="0" smtClean="0">
                <a:sym typeface="Wingdings" panose="05000000000000000000" pitchFamily="2" charset="2"/>
              </a:rPr>
              <a:t>FCL cannot fully represent the feature space</a:t>
            </a:r>
          </a:p>
          <a:p>
            <a:pPr marL="742950" lvl="1" indent="-285750">
              <a:buFontTx/>
              <a:buChar char="-"/>
            </a:pPr>
            <a:r>
              <a:rPr lang="en-US" sz="1400" dirty="0" smtClean="0">
                <a:solidFill>
                  <a:srgbClr val="FF0000"/>
                </a:solidFill>
                <a:sym typeface="Wingdings" panose="05000000000000000000" pitchFamily="2" charset="2"/>
              </a:rPr>
              <a:t>Not end-to-end mode </a:t>
            </a:r>
            <a:r>
              <a:rPr lang="en-US" sz="1400" dirty="0" smtClean="0">
                <a:sym typeface="Wingdings" panose="05000000000000000000" pitchFamily="2" charset="2"/>
              </a:rPr>
              <a:t>(increase optimization cost)</a:t>
            </a:r>
          </a:p>
        </p:txBody>
      </p:sp>
      <p:cxnSp>
        <p:nvCxnSpPr>
          <p:cNvPr id="14" name="직선 화살표 연결선 13"/>
          <p:cNvCxnSpPr/>
          <p:nvPr/>
        </p:nvCxnSpPr>
        <p:spPr>
          <a:xfrm flipV="1">
            <a:off x="1871620" y="3884124"/>
            <a:ext cx="488097" cy="758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930498" y="4739564"/>
            <a:ext cx="500287" cy="354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V="1">
            <a:off x="7728891" y="2756725"/>
            <a:ext cx="1071924" cy="803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76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Summary</a:t>
            </a:r>
            <a:endParaRPr lang="ko-KR" altLang="en-US" dirty="0"/>
          </a:p>
        </p:txBody>
      </p:sp>
      <p:pic>
        <p:nvPicPr>
          <p:cNvPr id="18" name="그림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788" y="187845"/>
            <a:ext cx="6966927" cy="3019608"/>
          </a:xfrm>
          <a:prstGeom prst="rect">
            <a:avLst/>
          </a:prstGeom>
        </p:spPr>
      </p:pic>
      <p:grpSp>
        <p:nvGrpSpPr>
          <p:cNvPr id="24" name="그룹 23"/>
          <p:cNvGrpSpPr/>
          <p:nvPr/>
        </p:nvGrpSpPr>
        <p:grpSpPr>
          <a:xfrm>
            <a:off x="302595" y="1046827"/>
            <a:ext cx="4661805" cy="4959220"/>
            <a:chOff x="474045" y="755780"/>
            <a:chExt cx="4661805" cy="4959220"/>
          </a:xfrm>
        </p:grpSpPr>
        <p:pic>
          <p:nvPicPr>
            <p:cNvPr id="8" name="Picture 3" descr="A picture containing text, screenshot, number&#10;&#10;Description automatically generated">
              <a:extLst>
                <a:ext uri="{FF2B5EF4-FFF2-40B4-BE49-F238E27FC236}">
                  <a16:creationId xmlns:a16="http://schemas.microsoft.com/office/drawing/2014/main" id="{FBAE7114-5F4F-1C81-770D-C5EFC5786C79}"/>
                </a:ext>
              </a:extLst>
            </p:cNvPr>
            <p:cNvPicPr>
              <a:picLocks noChangeAspect="1"/>
            </p:cNvPicPr>
            <p:nvPr/>
          </p:nvPicPr>
          <p:blipFill>
            <a:blip r:embed="rId4"/>
            <a:stretch>
              <a:fillRect/>
            </a:stretch>
          </p:blipFill>
          <p:spPr>
            <a:xfrm>
              <a:off x="474045" y="755780"/>
              <a:ext cx="4661805" cy="4959220"/>
            </a:xfrm>
            <a:prstGeom prst="rect">
              <a:avLst/>
            </a:prstGeom>
          </p:spPr>
        </p:pic>
        <p:cxnSp>
          <p:nvCxnSpPr>
            <p:cNvPr id="20" name="직선 연결선 19"/>
            <p:cNvCxnSpPr/>
            <p:nvPr/>
          </p:nvCxnSpPr>
          <p:spPr>
            <a:xfrm>
              <a:off x="1691640" y="2872740"/>
              <a:ext cx="33223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1691640" y="2499360"/>
              <a:ext cx="33223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1691640" y="4876800"/>
              <a:ext cx="33223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691640" y="5113020"/>
              <a:ext cx="33223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직사각형 24"/>
          <p:cNvSpPr/>
          <p:nvPr/>
        </p:nvSpPr>
        <p:spPr>
          <a:xfrm>
            <a:off x="4964400" y="3322263"/>
            <a:ext cx="8141970" cy="415498"/>
          </a:xfrm>
          <a:prstGeom prst="rect">
            <a:avLst/>
          </a:prstGeom>
        </p:spPr>
        <p:txBody>
          <a:bodyPr wrap="square">
            <a:spAutoFit/>
          </a:bodyPr>
          <a:lstStyle/>
          <a:p>
            <a:r>
              <a:rPr lang="en-US" sz="1050" b="1" dirty="0" smtClean="0"/>
              <a:t>(</a:t>
            </a:r>
            <a:r>
              <a:rPr lang="en-US" sz="1050" b="1" dirty="0"/>
              <a:t>2019) A </a:t>
            </a:r>
            <a:r>
              <a:rPr lang="en-US" sz="1050" b="1" dirty="0" smtClean="0">
                <a:solidFill>
                  <a:srgbClr val="FF0000"/>
                </a:solidFill>
              </a:rPr>
              <a:t>partially reversible </a:t>
            </a:r>
            <a:r>
              <a:rPr lang="en-US" sz="1050" b="1" dirty="0">
                <a:solidFill>
                  <a:srgbClr val="FF0000"/>
                </a:solidFill>
              </a:rPr>
              <a:t>u-net </a:t>
            </a:r>
            <a:r>
              <a:rPr lang="en-US" sz="1050" b="1" dirty="0"/>
              <a:t>for memory-efﬁcient volumetric image </a:t>
            </a:r>
            <a:r>
              <a:rPr lang="en-US" sz="1050" b="1" dirty="0" smtClean="0"/>
              <a:t>segmentation</a:t>
            </a:r>
            <a:r>
              <a:rPr lang="en-US" sz="1050" b="1" dirty="0"/>
              <a:t>. </a:t>
            </a:r>
            <a:endParaRPr lang="en-US" sz="1050" b="1" dirty="0" smtClean="0"/>
          </a:p>
          <a:p>
            <a:r>
              <a:rPr lang="en-US" sz="1050" dirty="0" smtClean="0"/>
              <a:t>In</a:t>
            </a:r>
            <a:r>
              <a:rPr lang="en-US" sz="1050" dirty="0"/>
              <a:t>: International conference on medical image </a:t>
            </a:r>
            <a:r>
              <a:rPr lang="en-US" sz="1050" dirty="0" smtClean="0"/>
              <a:t>computing and </a:t>
            </a:r>
            <a:r>
              <a:rPr lang="en-US" sz="1050" dirty="0"/>
              <a:t>computer-assisted </a:t>
            </a:r>
            <a:r>
              <a:rPr lang="en-US" sz="1050" dirty="0" smtClean="0"/>
              <a:t>intervention</a:t>
            </a:r>
            <a:endParaRPr lang="en-US" sz="1050" dirty="0"/>
          </a:p>
        </p:txBody>
      </p:sp>
      <p:sp>
        <p:nvSpPr>
          <p:cNvPr id="26" name="직사각형 25"/>
          <p:cNvSpPr/>
          <p:nvPr/>
        </p:nvSpPr>
        <p:spPr>
          <a:xfrm>
            <a:off x="4964400" y="3746959"/>
            <a:ext cx="6096000" cy="430887"/>
          </a:xfrm>
          <a:prstGeom prst="rect">
            <a:avLst/>
          </a:prstGeom>
        </p:spPr>
        <p:txBody>
          <a:bodyPr>
            <a:spAutoFit/>
          </a:bodyPr>
          <a:lstStyle/>
          <a:p>
            <a:r>
              <a:rPr lang="en-US" sz="1100" b="1" dirty="0" smtClean="0"/>
              <a:t>(</a:t>
            </a:r>
            <a:r>
              <a:rPr lang="en-US" sz="1100" b="1" dirty="0"/>
              <a:t>2019) </a:t>
            </a:r>
            <a:r>
              <a:rPr lang="en-US" sz="1100" b="1" dirty="0">
                <a:solidFill>
                  <a:srgbClr val="FF0000"/>
                </a:solidFill>
              </a:rPr>
              <a:t>3d dilated </a:t>
            </a:r>
            <a:r>
              <a:rPr lang="en-US" sz="1100" b="1" dirty="0" smtClean="0">
                <a:solidFill>
                  <a:srgbClr val="FF0000"/>
                </a:solidFill>
              </a:rPr>
              <a:t>multi-ﬁber </a:t>
            </a:r>
            <a:r>
              <a:rPr lang="en-US" sz="1100" b="1" dirty="0">
                <a:solidFill>
                  <a:srgbClr val="FF0000"/>
                </a:solidFill>
              </a:rPr>
              <a:t>network </a:t>
            </a:r>
            <a:r>
              <a:rPr lang="en-US" sz="1100" b="1" dirty="0"/>
              <a:t>for real-time brain tumor segmentation in </a:t>
            </a:r>
            <a:r>
              <a:rPr lang="en-US" sz="1100" b="1" dirty="0" err="1"/>
              <a:t>mri</a:t>
            </a:r>
            <a:r>
              <a:rPr lang="en-US" sz="1100" b="1" dirty="0"/>
              <a:t>.</a:t>
            </a:r>
          </a:p>
          <a:p>
            <a:r>
              <a:rPr lang="en-US" sz="1100" dirty="0"/>
              <a:t>In: International Conference on Medical Image Computing </a:t>
            </a:r>
            <a:r>
              <a:rPr lang="en-US" sz="1100" dirty="0" smtClean="0"/>
              <a:t>and Computer-Assisted Intervention</a:t>
            </a:r>
            <a:endParaRPr lang="en-US" sz="1100" dirty="0"/>
          </a:p>
        </p:txBody>
      </p:sp>
      <p:sp>
        <p:nvSpPr>
          <p:cNvPr id="27" name="직사각형 26"/>
          <p:cNvSpPr/>
          <p:nvPr/>
        </p:nvSpPr>
        <p:spPr>
          <a:xfrm>
            <a:off x="4964400" y="4830755"/>
            <a:ext cx="6096000" cy="461665"/>
          </a:xfrm>
          <a:prstGeom prst="rect">
            <a:avLst/>
          </a:prstGeom>
        </p:spPr>
        <p:txBody>
          <a:bodyPr>
            <a:spAutoFit/>
          </a:bodyPr>
          <a:lstStyle/>
          <a:p>
            <a:r>
              <a:rPr lang="en-US" sz="1200" b="1" dirty="0" smtClean="0"/>
              <a:t>(</a:t>
            </a:r>
            <a:r>
              <a:rPr lang="en-US" sz="1200" b="1" dirty="0"/>
              <a:t>2018) </a:t>
            </a:r>
            <a:r>
              <a:rPr lang="en-US" sz="1200" b="1" dirty="0">
                <a:solidFill>
                  <a:srgbClr val="FF0000"/>
                </a:solidFill>
              </a:rPr>
              <a:t>No new-net. </a:t>
            </a:r>
            <a:endParaRPr lang="en-US" sz="1200" b="1" dirty="0" smtClean="0">
              <a:solidFill>
                <a:srgbClr val="FF0000"/>
              </a:solidFill>
            </a:endParaRPr>
          </a:p>
          <a:p>
            <a:r>
              <a:rPr lang="en-US" sz="1200" dirty="0" smtClean="0"/>
              <a:t>In</a:t>
            </a:r>
            <a:r>
              <a:rPr lang="en-US" sz="1200" dirty="0"/>
              <a:t>: International MICCAI </a:t>
            </a:r>
            <a:r>
              <a:rPr lang="en-US" sz="1200" dirty="0" err="1" smtClean="0"/>
              <a:t>Brainlesion</a:t>
            </a:r>
            <a:r>
              <a:rPr lang="en-US" sz="1200" dirty="0" smtClean="0"/>
              <a:t> Workshop</a:t>
            </a:r>
            <a:endParaRPr lang="en-US" sz="1200" dirty="0"/>
          </a:p>
        </p:txBody>
      </p:sp>
      <p:sp>
        <p:nvSpPr>
          <p:cNvPr id="28" name="직사각형 27"/>
          <p:cNvSpPr/>
          <p:nvPr/>
        </p:nvSpPr>
        <p:spPr>
          <a:xfrm>
            <a:off x="4964400" y="5280990"/>
            <a:ext cx="6096000" cy="461665"/>
          </a:xfrm>
          <a:prstGeom prst="rect">
            <a:avLst/>
          </a:prstGeom>
        </p:spPr>
        <p:txBody>
          <a:bodyPr>
            <a:spAutoFit/>
          </a:bodyPr>
          <a:lstStyle/>
          <a:p>
            <a:r>
              <a:rPr lang="en-US" sz="1200" b="1" dirty="0" smtClean="0"/>
              <a:t>(</a:t>
            </a:r>
            <a:r>
              <a:rPr lang="en-US" sz="1200" b="1" dirty="0"/>
              <a:t>2018) 3d </a:t>
            </a:r>
            <a:r>
              <a:rPr lang="en-US" sz="1200" b="1" dirty="0" err="1"/>
              <a:t>mri</a:t>
            </a:r>
            <a:r>
              <a:rPr lang="en-US" sz="1200" b="1" dirty="0"/>
              <a:t> brain tumor segmentation </a:t>
            </a:r>
            <a:r>
              <a:rPr lang="en-US" sz="1200" b="1" dirty="0" smtClean="0"/>
              <a:t>using </a:t>
            </a:r>
            <a:r>
              <a:rPr lang="en-US" sz="1200" b="1" dirty="0" err="1" smtClean="0">
                <a:solidFill>
                  <a:srgbClr val="FF0000"/>
                </a:solidFill>
              </a:rPr>
              <a:t>autoencoder</a:t>
            </a:r>
            <a:r>
              <a:rPr lang="en-US" sz="1200" b="1" dirty="0" smtClean="0">
                <a:solidFill>
                  <a:srgbClr val="FF0000"/>
                </a:solidFill>
              </a:rPr>
              <a:t> </a:t>
            </a:r>
            <a:r>
              <a:rPr lang="en-US" sz="1200" b="1" dirty="0">
                <a:solidFill>
                  <a:srgbClr val="FF0000"/>
                </a:solidFill>
              </a:rPr>
              <a:t>regularization. </a:t>
            </a:r>
            <a:endParaRPr lang="en-US" sz="1200" b="1" dirty="0" smtClean="0">
              <a:solidFill>
                <a:srgbClr val="FF0000"/>
              </a:solidFill>
            </a:endParaRPr>
          </a:p>
          <a:p>
            <a:r>
              <a:rPr lang="en-US" sz="1200" dirty="0" smtClean="0"/>
              <a:t>In</a:t>
            </a:r>
            <a:r>
              <a:rPr lang="en-US" sz="1200" dirty="0"/>
              <a:t>: International MICCAI </a:t>
            </a:r>
            <a:r>
              <a:rPr lang="en-US" sz="1200" dirty="0" err="1" smtClean="0"/>
              <a:t>Brainlesion</a:t>
            </a:r>
            <a:r>
              <a:rPr lang="en-US" sz="1200" dirty="0" smtClean="0"/>
              <a:t> Workshop</a:t>
            </a:r>
            <a:endParaRPr lang="en-US" sz="1200" dirty="0"/>
          </a:p>
        </p:txBody>
      </p:sp>
      <p:grpSp>
        <p:nvGrpSpPr>
          <p:cNvPr id="14" name="그룹 13"/>
          <p:cNvGrpSpPr/>
          <p:nvPr/>
        </p:nvGrpSpPr>
        <p:grpSpPr>
          <a:xfrm>
            <a:off x="4376134" y="187844"/>
            <a:ext cx="3611721" cy="6534911"/>
            <a:chOff x="1185781" y="657225"/>
            <a:chExt cx="1890795" cy="4343400"/>
          </a:xfrm>
        </p:grpSpPr>
        <p:pic>
          <p:nvPicPr>
            <p:cNvPr id="15" name="Picture 6" descr="A diagram of a brain tumor segmentation&#10;&#10;Description automatically generated with medium confidence">
              <a:extLst>
                <a:ext uri="{FF2B5EF4-FFF2-40B4-BE49-F238E27FC236}">
                  <a16:creationId xmlns:a16="http://schemas.microsoft.com/office/drawing/2014/main" id="{678D583A-FA0C-748F-FBC2-48FDB29CE514}"/>
                </a:ext>
              </a:extLst>
            </p:cNvPr>
            <p:cNvPicPr>
              <a:picLocks noChangeAspect="1"/>
            </p:cNvPicPr>
            <p:nvPr/>
          </p:nvPicPr>
          <p:blipFill rotWithShape="1">
            <a:blip r:embed="rId5"/>
            <a:srcRect l="938" t="10082" r="77834" b="7026"/>
            <a:stretch/>
          </p:blipFill>
          <p:spPr>
            <a:xfrm>
              <a:off x="1190626" y="657225"/>
              <a:ext cx="1885950" cy="4343400"/>
            </a:xfrm>
            <a:prstGeom prst="rect">
              <a:avLst/>
            </a:prstGeom>
            <a:ln>
              <a:noFill/>
            </a:ln>
            <a:effectLst>
              <a:outerShdw blurRad="190500" algn="tl" rotWithShape="0">
                <a:srgbClr val="000000">
                  <a:alpha val="70000"/>
                </a:srgbClr>
              </a:outerShdw>
            </a:effectLst>
          </p:spPr>
        </p:pic>
        <p:sp>
          <p:nvSpPr>
            <p:cNvPr id="16" name="타원 15"/>
            <p:cNvSpPr/>
            <p:nvPr/>
          </p:nvSpPr>
          <p:spPr>
            <a:xfrm>
              <a:off x="1185781" y="722296"/>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직사각형 16"/>
          <p:cNvSpPr/>
          <p:nvPr/>
        </p:nvSpPr>
        <p:spPr>
          <a:xfrm>
            <a:off x="8134290" y="4437063"/>
            <a:ext cx="3927425" cy="769441"/>
          </a:xfrm>
          <a:prstGeom prst="rect">
            <a:avLst/>
          </a:prstGeom>
        </p:spPr>
        <p:txBody>
          <a:bodyPr wrap="square">
            <a:spAutoFit/>
          </a:bodyPr>
          <a:lstStyle/>
          <a:p>
            <a:pPr marL="171450" indent="-171450">
              <a:buFont typeface="Arial" panose="020B0604020202020204" pitchFamily="34" charset="0"/>
              <a:buChar char="•"/>
            </a:pPr>
            <a:r>
              <a:rPr lang="en-US" sz="1600" b="1" dirty="0" smtClean="0"/>
              <a:t>Strongly depend on </a:t>
            </a:r>
            <a:r>
              <a:rPr lang="en-US" sz="1600" b="1" dirty="0" smtClean="0">
                <a:solidFill>
                  <a:srgbClr val="0070C0"/>
                </a:solidFill>
              </a:rPr>
              <a:t>person’s experience</a:t>
            </a:r>
            <a:r>
              <a:rPr lang="en-US" sz="1600" b="1" dirty="0" smtClean="0"/>
              <a:t>! </a:t>
            </a:r>
          </a:p>
          <a:p>
            <a:pPr marL="171450" indent="-171450">
              <a:buFont typeface="Arial" panose="020B0604020202020204" pitchFamily="34" charset="0"/>
              <a:buChar char="•"/>
            </a:pPr>
            <a:r>
              <a:rPr lang="en-US" sz="1600" b="1" dirty="0" smtClean="0">
                <a:solidFill>
                  <a:srgbClr val="0070C0"/>
                </a:solidFill>
              </a:rPr>
              <a:t>Domain knowledge </a:t>
            </a:r>
            <a:r>
              <a:rPr lang="en-US" sz="1600" b="1" dirty="0" smtClean="0"/>
              <a:t>are required</a:t>
            </a:r>
            <a:endParaRPr lang="en-US" sz="1600" b="1" dirty="0"/>
          </a:p>
          <a:p>
            <a:endParaRPr lang="en-US" sz="1200" dirty="0"/>
          </a:p>
        </p:txBody>
      </p:sp>
    </p:spTree>
    <p:extLst>
      <p:ext uri="{BB962C8B-B14F-4D97-AF65-F5344CB8AC3E}">
        <p14:creationId xmlns:p14="http://schemas.microsoft.com/office/powerpoint/2010/main" val="30350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70000" lnSpcReduction="2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Background</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schemeClr val="bg1">
                    <a:lumMod val="85000"/>
                  </a:schemeClr>
                </a:solidFill>
                <a:latin typeface="Calibri"/>
              </a:rPr>
              <a:t>Designing effective segmentation networks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effectLst/>
                <a:uLnTx/>
                <a:uFillTx/>
                <a:latin typeface="Calibri"/>
              </a:rPr>
              <a:t>Segmentation</a:t>
            </a:r>
            <a:r>
              <a:rPr kumimoji="0" lang="en-US" altLang="ko-KR" sz="2800" b="0" i="0" u="none" strike="noStrike" kern="1200" cap="none" spc="-150" normalizeH="0" noProof="0" dirty="0" smtClean="0">
                <a:ln>
                  <a:noFill/>
                </a:ln>
                <a:effectLst/>
                <a:uLnTx/>
                <a:uFillTx/>
                <a:latin typeface="Calibri"/>
              </a:rPr>
              <a:t> under imbalanced condition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schemeClr val="bg1">
                    <a:lumMod val="85000"/>
                  </a:schemeClr>
                </a:solidFill>
                <a:latin typeface="Calibri"/>
              </a:rPr>
              <a:t>Utilizing</a:t>
            </a:r>
            <a:r>
              <a:rPr lang="en-US" altLang="ko-KR" sz="2800" b="0" dirty="0">
                <a:solidFill>
                  <a:schemeClr val="bg1">
                    <a:lumMod val="85000"/>
                  </a:schemeClr>
                </a:solidFill>
                <a:latin typeface="Calibri"/>
              </a:rPr>
              <a:t> </a:t>
            </a:r>
            <a:r>
              <a:rPr lang="en-US" altLang="ko-KR" sz="2800" b="0" dirty="0" smtClean="0">
                <a:solidFill>
                  <a:schemeClr val="bg1">
                    <a:lumMod val="85000"/>
                  </a:schemeClr>
                </a:solidFill>
                <a:latin typeface="Calibri"/>
              </a:rPr>
              <a:t>multi-modality information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Future</a:t>
            </a:r>
            <a:r>
              <a:rPr kumimoji="0" lang="en-US" altLang="ko-KR" sz="2800" b="0" i="0" u="none" strike="noStrike" kern="1200" cap="none" spc="-150" normalizeH="0" noProof="0" dirty="0" smtClean="0">
                <a:ln>
                  <a:noFill/>
                </a:ln>
                <a:solidFill>
                  <a:prstClr val="white">
                    <a:lumMod val="85000"/>
                  </a:prstClr>
                </a:solidFill>
                <a:effectLst/>
                <a:uLnTx/>
                <a:uFillTx/>
                <a:latin typeface="Calibri"/>
              </a:rPr>
              <a:t> trends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cxnSp>
        <p:nvCxnSpPr>
          <p:cNvPr id="5" name="직선 화살표 연결선 4"/>
          <p:cNvCxnSpPr/>
          <p:nvPr/>
        </p:nvCxnSpPr>
        <p:spPr>
          <a:xfrm flipV="1">
            <a:off x="5115464" y="2984740"/>
            <a:ext cx="396815" cy="3019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07170" y="2682815"/>
            <a:ext cx="2061713" cy="646331"/>
          </a:xfrm>
          <a:prstGeom prst="rect">
            <a:avLst/>
          </a:prstGeom>
          <a:noFill/>
        </p:spPr>
        <p:txBody>
          <a:bodyPr wrap="square" rtlCol="0">
            <a:spAutoFit/>
          </a:bodyPr>
          <a:lstStyle/>
          <a:p>
            <a:pPr marL="342900" indent="-342900">
              <a:buAutoNum type="arabicPeriod"/>
            </a:pPr>
            <a:r>
              <a:rPr lang="en-US" dirty="0" smtClean="0">
                <a:solidFill>
                  <a:schemeClr val="bg1">
                    <a:lumMod val="85000"/>
                  </a:schemeClr>
                </a:solidFill>
              </a:rPr>
              <a:t>Module</a:t>
            </a:r>
          </a:p>
          <a:p>
            <a:pPr marL="342900" indent="-342900">
              <a:buAutoNum type="arabicPeriod"/>
            </a:pPr>
            <a:r>
              <a:rPr lang="en-US" dirty="0" smtClean="0">
                <a:solidFill>
                  <a:schemeClr val="bg1">
                    <a:lumMod val="85000"/>
                  </a:schemeClr>
                </a:solidFill>
              </a:rPr>
              <a:t>Architecture</a:t>
            </a:r>
            <a:endParaRPr lang="en-US" dirty="0">
              <a:solidFill>
                <a:schemeClr val="bg1">
                  <a:lumMod val="85000"/>
                </a:schemeClr>
              </a:solidFill>
            </a:endParaRPr>
          </a:p>
        </p:txBody>
      </p:sp>
      <p:cxnSp>
        <p:nvCxnSpPr>
          <p:cNvPr id="6" name="직선 화살표 연결선 5"/>
          <p:cNvCxnSpPr/>
          <p:nvPr/>
        </p:nvCxnSpPr>
        <p:spPr>
          <a:xfrm flipV="1">
            <a:off x="5115464" y="3631072"/>
            <a:ext cx="396815" cy="927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7169" y="3329146"/>
            <a:ext cx="3538027" cy="923330"/>
          </a:xfrm>
          <a:prstGeom prst="rect">
            <a:avLst/>
          </a:prstGeom>
          <a:noFill/>
        </p:spPr>
        <p:txBody>
          <a:bodyPr wrap="square" rtlCol="0">
            <a:spAutoFit/>
          </a:bodyPr>
          <a:lstStyle/>
          <a:p>
            <a:pPr marL="342900" indent="-342900">
              <a:buAutoNum type="arabicPeriod"/>
            </a:pPr>
            <a:r>
              <a:rPr lang="en-US" dirty="0" smtClean="0">
                <a:solidFill>
                  <a:srgbClr val="FFFF00"/>
                </a:solidFill>
              </a:rPr>
              <a:t>Multi-network driven</a:t>
            </a:r>
          </a:p>
          <a:p>
            <a:pPr marL="342900" indent="-342900">
              <a:buAutoNum type="arabicPeriod"/>
            </a:pPr>
            <a:r>
              <a:rPr lang="en-US" dirty="0" smtClean="0">
                <a:solidFill>
                  <a:srgbClr val="FFFF00"/>
                </a:solidFill>
              </a:rPr>
              <a:t>Multi-task driven</a:t>
            </a:r>
          </a:p>
          <a:p>
            <a:pPr marL="342900" indent="-342900">
              <a:buAutoNum type="arabicPeriod"/>
            </a:pPr>
            <a:r>
              <a:rPr lang="en-US" dirty="0" smtClean="0">
                <a:solidFill>
                  <a:srgbClr val="FFFF00"/>
                </a:solidFill>
              </a:rPr>
              <a:t>Customized loss function driven</a:t>
            </a:r>
          </a:p>
        </p:txBody>
      </p:sp>
    </p:spTree>
    <p:extLst>
      <p:ext uri="{BB962C8B-B14F-4D97-AF65-F5344CB8AC3E}">
        <p14:creationId xmlns:p14="http://schemas.microsoft.com/office/powerpoint/2010/main" val="2363406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KR" dirty="0"/>
              <a:t>Segmentation under imbalanced condition</a:t>
            </a:r>
            <a:endParaRPr lang="ko-KR" altLang="en-US" dirty="0"/>
          </a:p>
        </p:txBody>
      </p:sp>
      <p:sp>
        <p:nvSpPr>
          <p:cNvPr id="3" name="TextBox 2"/>
          <p:cNvSpPr txBox="1"/>
          <p:nvPr/>
        </p:nvSpPr>
        <p:spPr>
          <a:xfrm>
            <a:off x="272878" y="755780"/>
            <a:ext cx="2090760" cy="369332"/>
          </a:xfrm>
          <a:prstGeom prst="rect">
            <a:avLst/>
          </a:prstGeom>
          <a:noFill/>
        </p:spPr>
        <p:txBody>
          <a:bodyPr wrap="square" rtlCol="0">
            <a:spAutoFit/>
          </a:bodyPr>
          <a:lstStyle/>
          <a:p>
            <a:r>
              <a:rPr lang="en-US" b="1" dirty="0">
                <a:solidFill>
                  <a:schemeClr val="accent1">
                    <a:lumMod val="75000"/>
                  </a:schemeClr>
                </a:solidFill>
              </a:rPr>
              <a:t>1</a:t>
            </a:r>
            <a:r>
              <a:rPr lang="en-US" b="1" dirty="0" smtClean="0">
                <a:solidFill>
                  <a:schemeClr val="accent1">
                    <a:lumMod val="75000"/>
                  </a:schemeClr>
                </a:solidFill>
              </a:rPr>
              <a:t>. Multi-network</a:t>
            </a:r>
            <a:endParaRPr lang="en-US" b="1" dirty="0">
              <a:solidFill>
                <a:schemeClr val="accent1">
                  <a:lumMod val="75000"/>
                </a:schemeClr>
              </a:solidFill>
            </a:endParaRPr>
          </a:p>
        </p:txBody>
      </p:sp>
      <p:sp>
        <p:nvSpPr>
          <p:cNvPr id="5" name="TextBox 4"/>
          <p:cNvSpPr txBox="1"/>
          <p:nvPr/>
        </p:nvSpPr>
        <p:spPr>
          <a:xfrm>
            <a:off x="272877" y="1323716"/>
            <a:ext cx="2444443" cy="369332"/>
          </a:xfrm>
          <a:prstGeom prst="rect">
            <a:avLst/>
          </a:prstGeom>
          <a:noFill/>
        </p:spPr>
        <p:txBody>
          <a:bodyPr wrap="square" rtlCol="0">
            <a:spAutoFit/>
          </a:bodyPr>
          <a:lstStyle/>
          <a:p>
            <a:r>
              <a:rPr lang="en-US" dirty="0" smtClean="0"/>
              <a:t>1.1 Network </a:t>
            </a:r>
            <a:r>
              <a:rPr lang="en-US" b="1" dirty="0" smtClean="0"/>
              <a:t>cascade</a:t>
            </a:r>
            <a:endParaRPr lang="en-US" b="1" dirty="0"/>
          </a:p>
        </p:txBody>
      </p:sp>
      <p:sp>
        <p:nvSpPr>
          <p:cNvPr id="6" name="TextBox 5"/>
          <p:cNvSpPr txBox="1"/>
          <p:nvPr/>
        </p:nvSpPr>
        <p:spPr>
          <a:xfrm>
            <a:off x="6060233" y="1323716"/>
            <a:ext cx="2444443" cy="369332"/>
          </a:xfrm>
          <a:prstGeom prst="rect">
            <a:avLst/>
          </a:prstGeom>
          <a:noFill/>
        </p:spPr>
        <p:txBody>
          <a:bodyPr wrap="square" rtlCol="0">
            <a:spAutoFit/>
          </a:bodyPr>
          <a:lstStyle/>
          <a:p>
            <a:r>
              <a:rPr lang="en-US" dirty="0" smtClean="0"/>
              <a:t>1.2 Network </a:t>
            </a:r>
            <a:r>
              <a:rPr lang="en-US" b="1" dirty="0" smtClean="0"/>
              <a:t>ensemble</a:t>
            </a:r>
            <a:endParaRPr lang="en-US" b="1" dirty="0"/>
          </a:p>
        </p:txBody>
      </p:sp>
      <p:pic>
        <p:nvPicPr>
          <p:cNvPr id="7" name="Picture 5" descr="A picture containing text, electronics, screenshot, display&#10;&#10;Description automatically generated">
            <a:extLst>
              <a:ext uri="{FF2B5EF4-FFF2-40B4-BE49-F238E27FC236}">
                <a16:creationId xmlns:a16="http://schemas.microsoft.com/office/drawing/2014/main" id="{FA7C4652-5337-B083-A1BA-BAAB0E838604}"/>
              </a:ext>
            </a:extLst>
          </p:cNvPr>
          <p:cNvPicPr>
            <a:picLocks noChangeAspect="1"/>
          </p:cNvPicPr>
          <p:nvPr/>
        </p:nvPicPr>
        <p:blipFill>
          <a:blip r:embed="rId3"/>
          <a:stretch>
            <a:fillRect/>
          </a:stretch>
        </p:blipFill>
        <p:spPr>
          <a:xfrm>
            <a:off x="478374" y="1891652"/>
            <a:ext cx="3255818" cy="3197973"/>
          </a:xfrm>
          <a:prstGeom prst="rect">
            <a:avLst/>
          </a:prstGeom>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val="0"/>
              </a:ext>
            </a:extLst>
          </a:blip>
          <a:srcRect t="42600" b="-1"/>
          <a:stretch/>
        </p:blipFill>
        <p:spPr>
          <a:xfrm>
            <a:off x="9403146" y="74693"/>
            <a:ext cx="2530707" cy="2397097"/>
          </a:xfrm>
          <a:prstGeom prst="rect">
            <a:avLst/>
          </a:prstGeom>
        </p:spPr>
      </p:pic>
      <p:sp>
        <p:nvSpPr>
          <p:cNvPr id="9" name="직사각형 8"/>
          <p:cNvSpPr/>
          <p:nvPr/>
        </p:nvSpPr>
        <p:spPr>
          <a:xfrm>
            <a:off x="400445" y="5135168"/>
            <a:ext cx="6667493" cy="461665"/>
          </a:xfrm>
          <a:prstGeom prst="rect">
            <a:avLst/>
          </a:prstGeom>
        </p:spPr>
        <p:txBody>
          <a:bodyPr wrap="square">
            <a:spAutoFit/>
          </a:bodyPr>
          <a:lstStyle/>
          <a:p>
            <a:pPr marL="171450" indent="-171450">
              <a:buFont typeface="Arial" panose="020B0604020202020204" pitchFamily="34" charset="0"/>
              <a:buChar char="•"/>
            </a:pPr>
            <a:r>
              <a:rPr lang="en-US" sz="1200" b="1" dirty="0" smtClean="0"/>
              <a:t>Introduce left and right symmetry characteristics of the brain to the system</a:t>
            </a:r>
            <a:endParaRPr lang="en-US" sz="1200" b="1" dirty="0"/>
          </a:p>
          <a:p>
            <a:pPr marL="628650" lvl="1" indent="-171450">
              <a:buFont typeface="Arial" panose="020B0604020202020204" pitchFamily="34" charset="0"/>
              <a:buChar char="•"/>
            </a:pPr>
            <a:r>
              <a:rPr lang="en-US" sz="1200" dirty="0" smtClean="0"/>
              <a:t>Added Left and right similarity masks.</a:t>
            </a:r>
            <a:endParaRPr lang="en-US" sz="1200" dirty="0"/>
          </a:p>
        </p:txBody>
      </p:sp>
      <p:sp>
        <p:nvSpPr>
          <p:cNvPr id="4" name="직사각형 3"/>
          <p:cNvSpPr/>
          <p:nvPr/>
        </p:nvSpPr>
        <p:spPr>
          <a:xfrm>
            <a:off x="478374" y="5642376"/>
            <a:ext cx="6096000" cy="430887"/>
          </a:xfrm>
          <a:prstGeom prst="rect">
            <a:avLst/>
          </a:prstGeom>
        </p:spPr>
        <p:txBody>
          <a:bodyPr>
            <a:spAutoFit/>
          </a:bodyPr>
          <a:lstStyle/>
          <a:p>
            <a:r>
              <a:rPr lang="en-US" sz="1100" dirty="0"/>
              <a:t>(2020) Brain tumor </a:t>
            </a:r>
            <a:r>
              <a:rPr lang="en-US" sz="1100" dirty="0" smtClean="0"/>
              <a:t>segmentation </a:t>
            </a:r>
            <a:r>
              <a:rPr lang="en-US" sz="1100" dirty="0"/>
              <a:t>with deep convolutional symmetric neural </a:t>
            </a:r>
            <a:r>
              <a:rPr lang="en-US" sz="1100" dirty="0" smtClean="0"/>
              <a:t>network.</a:t>
            </a:r>
          </a:p>
          <a:p>
            <a:r>
              <a:rPr lang="en-US" sz="1100" dirty="0" err="1" smtClean="0"/>
              <a:t>Neurocomputing</a:t>
            </a:r>
            <a:endParaRPr lang="en-US" sz="1100" dirty="0"/>
          </a:p>
        </p:txBody>
      </p:sp>
      <p:sp>
        <p:nvSpPr>
          <p:cNvPr id="10" name="직사각형 9"/>
          <p:cNvSpPr/>
          <p:nvPr/>
        </p:nvSpPr>
        <p:spPr>
          <a:xfrm>
            <a:off x="2848292" y="1508381"/>
            <a:ext cx="3010953" cy="646331"/>
          </a:xfrm>
          <a:prstGeom prst="rect">
            <a:avLst/>
          </a:prstGeom>
        </p:spPr>
        <p:txBody>
          <a:bodyPr wrap="square">
            <a:spAutoFit/>
          </a:bodyPr>
          <a:lstStyle/>
          <a:p>
            <a:r>
              <a:rPr lang="en-US" sz="1200" dirty="0" smtClean="0">
                <a:solidFill>
                  <a:srgbClr val="FF0000"/>
                </a:solidFill>
              </a:rPr>
              <a:t>Downstream networks’ performance </a:t>
            </a:r>
          </a:p>
          <a:p>
            <a:r>
              <a:rPr lang="en-US" sz="1200" b="1" dirty="0">
                <a:solidFill>
                  <a:srgbClr val="FF0000"/>
                </a:solidFill>
              </a:rPr>
              <a:t>h</a:t>
            </a:r>
            <a:r>
              <a:rPr lang="en-US" sz="1200" b="1" dirty="0" smtClean="0">
                <a:solidFill>
                  <a:srgbClr val="FF0000"/>
                </a:solidFill>
              </a:rPr>
              <a:t>eavily relies on the upstream network</a:t>
            </a:r>
          </a:p>
          <a:p>
            <a:r>
              <a:rPr lang="en-US" sz="1200" dirty="0" smtClean="0">
                <a:sym typeface="Wingdings" panose="05000000000000000000" pitchFamily="2" charset="2"/>
              </a:rPr>
              <a:t> </a:t>
            </a:r>
            <a:r>
              <a:rPr lang="en-US" sz="1200" dirty="0" smtClean="0"/>
              <a:t>limits the capability of a cascaded system</a:t>
            </a:r>
            <a:endParaRPr lang="en-US" sz="1200" dirty="0"/>
          </a:p>
        </p:txBody>
      </p:sp>
      <p:cxnSp>
        <p:nvCxnSpPr>
          <p:cNvPr id="11" name="직선 화살표 연결선 10"/>
          <p:cNvCxnSpPr>
            <a:endCxn id="6" idx="1"/>
          </p:cNvCxnSpPr>
          <p:nvPr/>
        </p:nvCxnSpPr>
        <p:spPr>
          <a:xfrm>
            <a:off x="2481085" y="1508381"/>
            <a:ext cx="357914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6060233" y="4858168"/>
            <a:ext cx="5367135" cy="1015663"/>
          </a:xfrm>
          <a:prstGeom prst="rect">
            <a:avLst/>
          </a:prstGeom>
        </p:spPr>
        <p:txBody>
          <a:bodyPr wrap="square">
            <a:spAutoFit/>
          </a:bodyPr>
          <a:lstStyle/>
          <a:p>
            <a:pPr marL="171450" indent="-171450">
              <a:buFont typeface="Arial" panose="020B0604020202020204" pitchFamily="34" charset="0"/>
              <a:buChar char="•"/>
            </a:pPr>
            <a:r>
              <a:rPr lang="en-US" sz="1200" dirty="0" smtClean="0"/>
              <a:t>Enlarge the </a:t>
            </a:r>
            <a:r>
              <a:rPr lang="en-US" sz="1200" dirty="0" smtClean="0">
                <a:solidFill>
                  <a:srgbClr val="FF0000"/>
                </a:solidFill>
              </a:rPr>
              <a:t>hypothesis space of the </a:t>
            </a:r>
            <a:r>
              <a:rPr lang="en-US" sz="1200" dirty="0" err="1" smtClean="0">
                <a:solidFill>
                  <a:srgbClr val="FF0000"/>
                </a:solidFill>
              </a:rPr>
              <a:t>paramters</a:t>
            </a:r>
            <a:endParaRPr lang="en-US" sz="1200" dirty="0" smtClean="0">
              <a:solidFill>
                <a:srgbClr val="FF0000"/>
              </a:solidFill>
            </a:endParaRPr>
          </a:p>
          <a:p>
            <a:pPr marL="171450" indent="-171450">
              <a:buFont typeface="Arial" panose="020B0604020202020204" pitchFamily="34" charset="0"/>
              <a:buChar char="•"/>
            </a:pPr>
            <a:r>
              <a:rPr lang="en-US" sz="1200" dirty="0" smtClean="0"/>
              <a:t>Avoid falling into </a:t>
            </a:r>
            <a:r>
              <a:rPr lang="en-US" sz="1200" dirty="0" smtClean="0">
                <a:solidFill>
                  <a:srgbClr val="FF0000"/>
                </a:solidFill>
              </a:rPr>
              <a:t>local optimum</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solidFill>
                  <a:srgbClr val="FF0000"/>
                </a:solidFill>
              </a:rPr>
              <a:t>Boosting strategy </a:t>
            </a:r>
            <a:r>
              <a:rPr lang="en-US" sz="1200" dirty="0" smtClean="0"/>
              <a:t>for improving final segmentation results </a:t>
            </a:r>
          </a:p>
          <a:p>
            <a:pPr marL="628650" lvl="1" indent="-171450">
              <a:buFont typeface="Arial" panose="020B0604020202020204" pitchFamily="34" charset="0"/>
              <a:buChar char="•"/>
            </a:pPr>
            <a:r>
              <a:rPr lang="en-US" sz="1200" u="sng" dirty="0" err="1" smtClean="0"/>
              <a:t>BraTS</a:t>
            </a:r>
            <a:r>
              <a:rPr lang="en-US" sz="1200" u="sng" dirty="0" smtClean="0"/>
              <a:t> 2018, 2019 winner </a:t>
            </a:r>
            <a:r>
              <a:rPr lang="en-US" sz="1200" dirty="0" smtClean="0"/>
              <a:t>adopted ensemble strategy.</a:t>
            </a:r>
            <a:endParaRPr lang="en-US" sz="1200" dirty="0"/>
          </a:p>
        </p:txBody>
      </p:sp>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7147" y="3039726"/>
            <a:ext cx="3676706" cy="1345518"/>
          </a:xfrm>
          <a:prstGeom prst="rect">
            <a:avLst/>
          </a:prstGeom>
        </p:spPr>
      </p:pic>
      <p:pic>
        <p:nvPicPr>
          <p:cNvPr id="1026" name="Picture 2" descr="An external file that holds a picture, illustration, etc.&#10;Object name is nihms-1830502-f00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1699" y="2260983"/>
            <a:ext cx="3215501" cy="239784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6695103" y="6427374"/>
            <a:ext cx="5238750" cy="369332"/>
          </a:xfrm>
          <a:prstGeom prst="rect">
            <a:avLst/>
          </a:prstGeom>
        </p:spPr>
        <p:txBody>
          <a:bodyPr wrap="square">
            <a:spAutoFit/>
          </a:bodyPr>
          <a:lstStyle/>
          <a:p>
            <a:r>
              <a:rPr lang="en-US" sz="600" dirty="0">
                <a:solidFill>
                  <a:schemeClr val="bg1"/>
                </a:solidFill>
              </a:rPr>
              <a:t>Jiang Z, Ding C, Liu M, Tao D (2019) Two-stage cascaded </a:t>
            </a:r>
            <a:r>
              <a:rPr lang="en-US" sz="600" dirty="0" smtClean="0">
                <a:solidFill>
                  <a:schemeClr val="bg1"/>
                </a:solidFill>
              </a:rPr>
              <a:t>u- net</a:t>
            </a:r>
            <a:r>
              <a:rPr lang="en-US" sz="600" dirty="0">
                <a:solidFill>
                  <a:schemeClr val="bg1"/>
                </a:solidFill>
              </a:rPr>
              <a:t>: 1st place solution to brats challenge 2019 segmentation task.</a:t>
            </a:r>
          </a:p>
          <a:p>
            <a:r>
              <a:rPr lang="en-US" sz="600" dirty="0">
                <a:solidFill>
                  <a:schemeClr val="bg1"/>
                </a:solidFill>
              </a:rPr>
              <a:t>In: International MICCAI </a:t>
            </a:r>
            <a:r>
              <a:rPr lang="en-US" sz="600" dirty="0" err="1">
                <a:solidFill>
                  <a:schemeClr val="bg1"/>
                </a:solidFill>
              </a:rPr>
              <a:t>Brainlesion</a:t>
            </a:r>
            <a:r>
              <a:rPr lang="en-US" sz="600" dirty="0">
                <a:solidFill>
                  <a:schemeClr val="bg1"/>
                </a:solidFill>
              </a:rPr>
              <a:t> Workshop, pp. </a:t>
            </a:r>
            <a:r>
              <a:rPr lang="en-US" sz="600" dirty="0" smtClean="0">
                <a:solidFill>
                  <a:schemeClr val="bg1"/>
                </a:solidFill>
              </a:rPr>
              <a:t>231–241. Springer</a:t>
            </a:r>
          </a:p>
          <a:p>
            <a:r>
              <a:rPr lang="en-US" sz="600" dirty="0" err="1" smtClean="0">
                <a:solidFill>
                  <a:schemeClr val="bg1"/>
                </a:solidFill>
              </a:rPr>
              <a:t>Myronenko</a:t>
            </a:r>
            <a:r>
              <a:rPr lang="en-US" sz="600" dirty="0" smtClean="0">
                <a:solidFill>
                  <a:schemeClr val="bg1"/>
                </a:solidFill>
              </a:rPr>
              <a:t> </a:t>
            </a:r>
            <a:r>
              <a:rPr lang="en-US" sz="600" dirty="0">
                <a:solidFill>
                  <a:schemeClr val="bg1"/>
                </a:solidFill>
              </a:rPr>
              <a:t>A (2018) 3d </a:t>
            </a:r>
            <a:r>
              <a:rPr lang="en-US" sz="600" dirty="0" err="1">
                <a:solidFill>
                  <a:schemeClr val="bg1"/>
                </a:solidFill>
              </a:rPr>
              <a:t>mri</a:t>
            </a:r>
            <a:r>
              <a:rPr lang="en-US" sz="600" dirty="0">
                <a:solidFill>
                  <a:schemeClr val="bg1"/>
                </a:solidFill>
              </a:rPr>
              <a:t> brain tumor segmentation </a:t>
            </a:r>
            <a:r>
              <a:rPr lang="en-US" sz="600" dirty="0" smtClean="0">
                <a:solidFill>
                  <a:schemeClr val="bg1"/>
                </a:solidFill>
              </a:rPr>
              <a:t>using </a:t>
            </a:r>
            <a:r>
              <a:rPr lang="en-US" sz="600" dirty="0" err="1" smtClean="0">
                <a:solidFill>
                  <a:schemeClr val="bg1"/>
                </a:solidFill>
              </a:rPr>
              <a:t>autoencoder</a:t>
            </a:r>
            <a:r>
              <a:rPr lang="en-US" sz="600" dirty="0" smtClean="0">
                <a:solidFill>
                  <a:schemeClr val="bg1"/>
                </a:solidFill>
              </a:rPr>
              <a:t> </a:t>
            </a:r>
            <a:r>
              <a:rPr lang="en-US" sz="600" dirty="0">
                <a:solidFill>
                  <a:schemeClr val="bg1"/>
                </a:solidFill>
              </a:rPr>
              <a:t>regularization. In: International MICCAI </a:t>
            </a:r>
            <a:r>
              <a:rPr lang="en-US" sz="600" dirty="0" err="1" smtClean="0">
                <a:solidFill>
                  <a:schemeClr val="bg1"/>
                </a:solidFill>
              </a:rPr>
              <a:t>Brainlesion</a:t>
            </a:r>
            <a:r>
              <a:rPr lang="en-US" sz="600" dirty="0" smtClean="0">
                <a:solidFill>
                  <a:schemeClr val="bg1"/>
                </a:solidFill>
              </a:rPr>
              <a:t> </a:t>
            </a:r>
            <a:r>
              <a:rPr lang="en-US" sz="600" dirty="0">
                <a:solidFill>
                  <a:schemeClr val="bg1"/>
                </a:solidFill>
              </a:rPr>
              <a:t>Workshop, pp. 311–320. Springer</a:t>
            </a:r>
          </a:p>
        </p:txBody>
      </p:sp>
      <p:sp>
        <p:nvSpPr>
          <p:cNvPr id="17" name="TextBox 16"/>
          <p:cNvSpPr txBox="1"/>
          <p:nvPr/>
        </p:nvSpPr>
        <p:spPr>
          <a:xfrm>
            <a:off x="9485928" y="4404820"/>
            <a:ext cx="1248747" cy="253916"/>
          </a:xfrm>
          <a:prstGeom prst="rect">
            <a:avLst/>
          </a:prstGeom>
          <a:noFill/>
        </p:spPr>
        <p:txBody>
          <a:bodyPr wrap="square" rtlCol="0">
            <a:spAutoFit/>
          </a:bodyPr>
          <a:lstStyle/>
          <a:p>
            <a:r>
              <a:rPr lang="en-US" sz="1050" dirty="0" err="1" smtClean="0"/>
              <a:t>BraTS</a:t>
            </a:r>
            <a:r>
              <a:rPr lang="en-US" sz="1050" dirty="0" smtClean="0"/>
              <a:t> 2018 winner</a:t>
            </a:r>
          </a:p>
        </p:txBody>
      </p:sp>
      <p:sp>
        <p:nvSpPr>
          <p:cNvPr id="18" name="TextBox 17"/>
          <p:cNvSpPr txBox="1"/>
          <p:nvPr/>
        </p:nvSpPr>
        <p:spPr>
          <a:xfrm>
            <a:off x="11646103" y="4131328"/>
            <a:ext cx="467697" cy="253916"/>
          </a:xfrm>
          <a:prstGeom prst="rect">
            <a:avLst/>
          </a:prstGeom>
          <a:noFill/>
        </p:spPr>
        <p:txBody>
          <a:bodyPr wrap="square" rtlCol="0">
            <a:spAutoFit/>
          </a:bodyPr>
          <a:lstStyle/>
          <a:p>
            <a:r>
              <a:rPr lang="en-US" sz="1050" b="1" dirty="0" smtClean="0">
                <a:solidFill>
                  <a:srgbClr val="C00000"/>
                </a:solidFill>
              </a:rPr>
              <a:t>1%</a:t>
            </a:r>
          </a:p>
        </p:txBody>
      </p:sp>
      <p:cxnSp>
        <p:nvCxnSpPr>
          <p:cNvPr id="19" name="직선 화살표 연결선 18"/>
          <p:cNvCxnSpPr/>
          <p:nvPr/>
        </p:nvCxnSpPr>
        <p:spPr>
          <a:xfrm flipV="1">
            <a:off x="11981478" y="4044496"/>
            <a:ext cx="0" cy="2556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8594508" y="4205388"/>
            <a:ext cx="3003970" cy="1798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028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KR" dirty="0"/>
              <a:t>Segmentation under imbalanced condition</a:t>
            </a:r>
            <a:endParaRPr lang="ko-KR" altLang="en-US" dirty="0"/>
          </a:p>
        </p:txBody>
      </p:sp>
      <p:sp>
        <p:nvSpPr>
          <p:cNvPr id="3" name="TextBox 2"/>
          <p:cNvSpPr txBox="1"/>
          <p:nvPr/>
        </p:nvSpPr>
        <p:spPr>
          <a:xfrm>
            <a:off x="2363638" y="737811"/>
            <a:ext cx="2090760" cy="369332"/>
          </a:xfrm>
          <a:prstGeom prst="rect">
            <a:avLst/>
          </a:prstGeom>
          <a:noFill/>
        </p:spPr>
        <p:txBody>
          <a:bodyPr wrap="square" rtlCol="0">
            <a:spAutoFit/>
          </a:bodyPr>
          <a:lstStyle/>
          <a:p>
            <a:r>
              <a:rPr lang="en-US" b="1" dirty="0" smtClean="0">
                <a:solidFill>
                  <a:schemeClr val="accent1">
                    <a:lumMod val="75000"/>
                  </a:schemeClr>
                </a:solidFill>
              </a:rPr>
              <a:t>2. Multi-task</a:t>
            </a:r>
            <a:endParaRPr lang="en-US" b="1" dirty="0">
              <a:solidFill>
                <a:schemeClr val="accent1">
                  <a:lumMod val="75000"/>
                </a:schemeClr>
              </a:solidFill>
            </a:endParaRPr>
          </a:p>
        </p:txBody>
      </p:sp>
      <p:sp>
        <p:nvSpPr>
          <p:cNvPr id="5" name="TextBox 4"/>
          <p:cNvSpPr txBox="1"/>
          <p:nvPr/>
        </p:nvSpPr>
        <p:spPr>
          <a:xfrm>
            <a:off x="107604" y="737811"/>
            <a:ext cx="2022648" cy="338554"/>
          </a:xfrm>
          <a:prstGeom prst="rect">
            <a:avLst/>
          </a:prstGeom>
          <a:noFill/>
        </p:spPr>
        <p:txBody>
          <a:bodyPr wrap="square" rtlCol="0">
            <a:spAutoFit/>
          </a:bodyPr>
          <a:lstStyle/>
          <a:p>
            <a:r>
              <a:rPr lang="en-US" sz="1600" dirty="0" smtClean="0"/>
              <a:t>Single task learning</a:t>
            </a:r>
            <a:endParaRPr lang="en-US" sz="1600" dirty="0"/>
          </a:p>
        </p:txBody>
      </p:sp>
      <p:sp>
        <p:nvSpPr>
          <p:cNvPr id="6" name="TextBox 5"/>
          <p:cNvSpPr txBox="1"/>
          <p:nvPr/>
        </p:nvSpPr>
        <p:spPr>
          <a:xfrm>
            <a:off x="2421464" y="1094794"/>
            <a:ext cx="630800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FF0000"/>
                </a:solidFill>
              </a:rPr>
              <a:t>introducing auxiliary tasks </a:t>
            </a:r>
            <a:r>
              <a:rPr lang="en-US" sz="1400" dirty="0"/>
              <a:t>on the basis </a:t>
            </a:r>
            <a:r>
              <a:rPr lang="en-US" sz="1400" dirty="0" smtClean="0"/>
              <a:t>of precise </a:t>
            </a:r>
            <a:r>
              <a:rPr lang="en-US" sz="1400" dirty="0"/>
              <a:t>segmentation of brain </a:t>
            </a:r>
            <a:r>
              <a:rPr lang="en-US" sz="1400" dirty="0" smtClean="0"/>
              <a:t>tumors</a:t>
            </a:r>
          </a:p>
        </p:txBody>
      </p:sp>
      <p:cxnSp>
        <p:nvCxnSpPr>
          <p:cNvPr id="7" name="직선 화살표 연결선 6"/>
          <p:cNvCxnSpPr/>
          <p:nvPr/>
        </p:nvCxnSpPr>
        <p:spPr>
          <a:xfrm>
            <a:off x="1875370" y="927356"/>
            <a:ext cx="509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538" y="1076365"/>
            <a:ext cx="396642" cy="342860"/>
          </a:xfrm>
          <a:prstGeom prst="rect">
            <a:avLst/>
          </a:prstGeom>
        </p:spPr>
      </p:pic>
      <p:sp>
        <p:nvSpPr>
          <p:cNvPr id="11" name="직사각형 10"/>
          <p:cNvSpPr/>
          <p:nvPr/>
        </p:nvSpPr>
        <p:spPr>
          <a:xfrm>
            <a:off x="-202135" y="2359522"/>
            <a:ext cx="2329677" cy="738664"/>
          </a:xfrm>
          <a:prstGeom prst="rect">
            <a:avLst/>
          </a:prstGeom>
        </p:spPr>
        <p:txBody>
          <a:bodyPr wrap="none">
            <a:spAutoFit/>
          </a:bodyPr>
          <a:lstStyle/>
          <a:p>
            <a:pPr lvl="1"/>
            <a:r>
              <a:rPr lang="en-US" sz="1400" b="1" dirty="0" smtClean="0"/>
              <a:t>Low-level</a:t>
            </a:r>
          </a:p>
          <a:p>
            <a:pPr lvl="1"/>
            <a:r>
              <a:rPr lang="en-US" sz="1400" b="1" dirty="0" smtClean="0"/>
              <a:t>feature representation</a:t>
            </a:r>
          </a:p>
          <a:p>
            <a:pPr lvl="1"/>
            <a:r>
              <a:rPr lang="en-US" sz="1400" dirty="0" smtClean="0"/>
              <a:t>(main setting)</a:t>
            </a:r>
            <a:endParaRPr lang="en-US" sz="1400" dirty="0"/>
          </a:p>
        </p:txBody>
      </p:sp>
      <p:sp>
        <p:nvSpPr>
          <p:cNvPr id="12" name="직사각형 11"/>
          <p:cNvSpPr/>
          <p:nvPr/>
        </p:nvSpPr>
        <p:spPr>
          <a:xfrm>
            <a:off x="-202135" y="3645784"/>
            <a:ext cx="2615075" cy="307777"/>
          </a:xfrm>
          <a:prstGeom prst="rect">
            <a:avLst/>
          </a:prstGeom>
        </p:spPr>
        <p:txBody>
          <a:bodyPr wrap="none">
            <a:spAutoFit/>
          </a:bodyPr>
          <a:lstStyle/>
          <a:p>
            <a:pPr lvl="1"/>
            <a:r>
              <a:rPr lang="en-US" sz="1400" b="1" dirty="0"/>
              <a:t>gradient </a:t>
            </a:r>
            <a:r>
              <a:rPr lang="en-US" sz="1400" b="1" dirty="0" smtClean="0"/>
              <a:t>back-propagation</a:t>
            </a:r>
          </a:p>
        </p:txBody>
      </p:sp>
      <p:sp>
        <p:nvSpPr>
          <p:cNvPr id="13" name="직사각형 12"/>
          <p:cNvSpPr/>
          <p:nvPr/>
        </p:nvSpPr>
        <p:spPr>
          <a:xfrm>
            <a:off x="2375430" y="1796734"/>
            <a:ext cx="1174232" cy="338554"/>
          </a:xfrm>
          <a:prstGeom prst="rect">
            <a:avLst/>
          </a:prstGeom>
        </p:spPr>
        <p:txBody>
          <a:bodyPr wrap="none">
            <a:spAutoFit/>
          </a:bodyPr>
          <a:lstStyle/>
          <a:p>
            <a:r>
              <a:rPr lang="en-US" altLang="ko-KR" sz="1600" b="1" dirty="0" smtClean="0"/>
              <a:t>Advantages</a:t>
            </a:r>
            <a:endParaRPr lang="en-US" altLang="ko-KR" sz="1600" b="1" dirty="0"/>
          </a:p>
        </p:txBody>
      </p:sp>
      <p:pic>
        <p:nvPicPr>
          <p:cNvPr id="2050" name="Picture 2" descr="https://www.ruder.io/content/images/2017/05/mtl_images-00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006" y="4381343"/>
            <a:ext cx="4105316" cy="1572684"/>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1974890" y="2313354"/>
            <a:ext cx="3560462" cy="307777"/>
          </a:xfrm>
          <a:prstGeom prst="rect">
            <a:avLst/>
          </a:prstGeom>
        </p:spPr>
        <p:txBody>
          <a:bodyPr wrap="none">
            <a:spAutoFit/>
          </a:bodyPr>
          <a:lstStyle/>
          <a:p>
            <a:pPr lvl="1"/>
            <a:r>
              <a:rPr lang="en-US" sz="1400" dirty="0" smtClean="0"/>
              <a:t>Promote learning &amp; obtain updated info</a:t>
            </a:r>
            <a:endParaRPr lang="en-US" sz="1400" dirty="0"/>
          </a:p>
        </p:txBody>
      </p:sp>
      <p:sp>
        <p:nvSpPr>
          <p:cNvPr id="17" name="직사각형 16"/>
          <p:cNvSpPr/>
          <p:nvPr/>
        </p:nvSpPr>
        <p:spPr>
          <a:xfrm>
            <a:off x="1997482" y="2728853"/>
            <a:ext cx="1838901" cy="307777"/>
          </a:xfrm>
          <a:prstGeom prst="rect">
            <a:avLst/>
          </a:prstGeom>
        </p:spPr>
        <p:txBody>
          <a:bodyPr wrap="none">
            <a:spAutoFit/>
          </a:bodyPr>
          <a:lstStyle/>
          <a:p>
            <a:pPr lvl="1"/>
            <a:r>
              <a:rPr lang="en-US" sz="1400" dirty="0" smtClean="0"/>
              <a:t>Mutual restraint</a:t>
            </a:r>
            <a:endParaRPr lang="en-US" sz="1400" dirty="0"/>
          </a:p>
        </p:txBody>
      </p:sp>
      <p:sp>
        <p:nvSpPr>
          <p:cNvPr id="18" name="직사각형 17"/>
          <p:cNvSpPr/>
          <p:nvPr/>
        </p:nvSpPr>
        <p:spPr>
          <a:xfrm>
            <a:off x="2032716" y="3430340"/>
            <a:ext cx="2196179" cy="738664"/>
          </a:xfrm>
          <a:prstGeom prst="rect">
            <a:avLst/>
          </a:prstGeom>
        </p:spPr>
        <p:txBody>
          <a:bodyPr wrap="none">
            <a:spAutoFit/>
          </a:bodyPr>
          <a:lstStyle/>
          <a:p>
            <a:pPr lvl="1"/>
            <a:r>
              <a:rPr lang="en-US" sz="1400" dirty="0" smtClean="0"/>
              <a:t>Over-fitting</a:t>
            </a:r>
          </a:p>
          <a:p>
            <a:pPr lvl="1"/>
            <a:endParaRPr lang="en-US" sz="1400" dirty="0" smtClean="0"/>
          </a:p>
          <a:p>
            <a:pPr lvl="1"/>
            <a:r>
              <a:rPr lang="en-US" sz="1400" dirty="0" smtClean="0"/>
              <a:t>Generalization ability</a:t>
            </a:r>
            <a:endParaRPr lang="en-US" sz="1400" dirty="0"/>
          </a:p>
        </p:txBody>
      </p:sp>
      <p:cxnSp>
        <p:nvCxnSpPr>
          <p:cNvPr id="19" name="직선 화살표 연결선 18"/>
          <p:cNvCxnSpPr/>
          <p:nvPr/>
        </p:nvCxnSpPr>
        <p:spPr>
          <a:xfrm>
            <a:off x="3549662" y="3430340"/>
            <a:ext cx="0" cy="2914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4228895" y="3799672"/>
            <a:ext cx="0" cy="307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p:cNvGrpSpPr/>
          <p:nvPr/>
        </p:nvGrpSpPr>
        <p:grpSpPr>
          <a:xfrm>
            <a:off x="5464055" y="2036184"/>
            <a:ext cx="6398501" cy="3341850"/>
            <a:chOff x="5171748" y="1667532"/>
            <a:chExt cx="6762105" cy="3312576"/>
          </a:xfrm>
        </p:grpSpPr>
        <p:pic>
          <p:nvPicPr>
            <p:cNvPr id="4" name="Picture 3" descr="A picture containing text, diagram, line, font&#10;&#10;Description automatically generated">
              <a:extLst>
                <a:ext uri="{FF2B5EF4-FFF2-40B4-BE49-F238E27FC236}">
                  <a16:creationId xmlns:a16="http://schemas.microsoft.com/office/drawing/2014/main" id="{E74CAAD4-50DC-FD20-48AD-4188C0869A7F}"/>
                </a:ext>
              </a:extLst>
            </p:cNvPr>
            <p:cNvPicPr>
              <a:picLocks noChangeAspect="1"/>
            </p:cNvPicPr>
            <p:nvPr/>
          </p:nvPicPr>
          <p:blipFill>
            <a:blip r:embed="rId5"/>
            <a:stretch>
              <a:fillRect/>
            </a:stretch>
          </p:blipFill>
          <p:spPr>
            <a:xfrm>
              <a:off x="5171748" y="1667533"/>
              <a:ext cx="6762105" cy="3312575"/>
            </a:xfrm>
            <a:prstGeom prst="rect">
              <a:avLst/>
            </a:prstGeom>
          </p:spPr>
        </p:pic>
        <p:sp>
          <p:nvSpPr>
            <p:cNvPr id="27" name="직사각형 26"/>
            <p:cNvSpPr/>
            <p:nvPr/>
          </p:nvSpPr>
          <p:spPr>
            <a:xfrm>
              <a:off x="6593868" y="2085860"/>
              <a:ext cx="2598900" cy="1559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직사각형 27"/>
            <p:cNvSpPr/>
            <p:nvPr/>
          </p:nvSpPr>
          <p:spPr>
            <a:xfrm>
              <a:off x="9406045" y="1667532"/>
              <a:ext cx="2005667" cy="1161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직사각형 28"/>
            <p:cNvSpPr/>
            <p:nvPr/>
          </p:nvSpPr>
          <p:spPr>
            <a:xfrm>
              <a:off x="9406045" y="2971644"/>
              <a:ext cx="2005667" cy="1161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5535352" y="1782268"/>
            <a:ext cx="1248747" cy="253916"/>
          </a:xfrm>
          <a:prstGeom prst="rect">
            <a:avLst/>
          </a:prstGeom>
          <a:noFill/>
        </p:spPr>
        <p:txBody>
          <a:bodyPr wrap="square" rtlCol="0">
            <a:spAutoFit/>
          </a:bodyPr>
          <a:lstStyle/>
          <a:p>
            <a:r>
              <a:rPr lang="en-US" sz="1050" i="1" dirty="0" err="1" smtClean="0"/>
              <a:t>BraTS</a:t>
            </a:r>
            <a:r>
              <a:rPr lang="en-US" sz="1050" i="1" dirty="0" smtClean="0"/>
              <a:t> 2018 winner</a:t>
            </a:r>
          </a:p>
        </p:txBody>
      </p:sp>
      <p:sp>
        <p:nvSpPr>
          <p:cNvPr id="32" name="TextBox 31"/>
          <p:cNvSpPr txBox="1"/>
          <p:nvPr/>
        </p:nvSpPr>
        <p:spPr>
          <a:xfrm>
            <a:off x="11384072" y="2918692"/>
            <a:ext cx="810851" cy="307777"/>
          </a:xfrm>
          <a:prstGeom prst="rect">
            <a:avLst/>
          </a:prstGeom>
          <a:noFill/>
        </p:spPr>
        <p:txBody>
          <a:bodyPr wrap="square" rtlCol="0">
            <a:spAutoFit/>
          </a:bodyPr>
          <a:lstStyle/>
          <a:p>
            <a:r>
              <a:rPr lang="en-US" sz="1400" dirty="0" smtClean="0">
                <a:solidFill>
                  <a:srgbClr val="0070C0"/>
                </a:solidFill>
              </a:rPr>
              <a:t>Task 1</a:t>
            </a:r>
          </a:p>
        </p:txBody>
      </p:sp>
      <p:sp>
        <p:nvSpPr>
          <p:cNvPr id="31" name="직사각형 30"/>
          <p:cNvSpPr/>
          <p:nvPr/>
        </p:nvSpPr>
        <p:spPr>
          <a:xfrm>
            <a:off x="11411712" y="4227454"/>
            <a:ext cx="629083" cy="307777"/>
          </a:xfrm>
          <a:prstGeom prst="rect">
            <a:avLst/>
          </a:prstGeom>
        </p:spPr>
        <p:txBody>
          <a:bodyPr wrap="none">
            <a:spAutoFit/>
          </a:bodyPr>
          <a:lstStyle/>
          <a:p>
            <a:r>
              <a:rPr lang="en-US" sz="1400" dirty="0">
                <a:solidFill>
                  <a:srgbClr val="0070C0"/>
                </a:solidFill>
              </a:rPr>
              <a:t>Task </a:t>
            </a:r>
            <a:r>
              <a:rPr lang="en-US" sz="1400" dirty="0" smtClean="0">
                <a:solidFill>
                  <a:srgbClr val="0070C0"/>
                </a:solidFill>
              </a:rPr>
              <a:t>2</a:t>
            </a:r>
            <a:endParaRPr lang="en-US" sz="1400" dirty="0">
              <a:solidFill>
                <a:srgbClr val="0070C0"/>
              </a:solidFill>
            </a:endParaRPr>
          </a:p>
        </p:txBody>
      </p:sp>
      <p:sp>
        <p:nvSpPr>
          <p:cNvPr id="34" name="TextBox 33"/>
          <p:cNvSpPr txBox="1"/>
          <p:nvPr/>
        </p:nvSpPr>
        <p:spPr>
          <a:xfrm>
            <a:off x="6538664" y="4060542"/>
            <a:ext cx="1745094" cy="307777"/>
          </a:xfrm>
          <a:prstGeom prst="rect">
            <a:avLst/>
          </a:prstGeom>
          <a:noFill/>
        </p:spPr>
        <p:txBody>
          <a:bodyPr wrap="square" rtlCol="0">
            <a:spAutoFit/>
          </a:bodyPr>
          <a:lstStyle/>
          <a:p>
            <a:r>
              <a:rPr lang="en-US" sz="1400" b="1" dirty="0" smtClean="0">
                <a:solidFill>
                  <a:srgbClr val="FF0000"/>
                </a:solidFill>
              </a:rPr>
              <a:t>Shared Encoder</a:t>
            </a:r>
          </a:p>
        </p:txBody>
      </p:sp>
      <p:sp>
        <p:nvSpPr>
          <p:cNvPr id="35" name="TextBox 34"/>
          <p:cNvSpPr txBox="1"/>
          <p:nvPr/>
        </p:nvSpPr>
        <p:spPr>
          <a:xfrm>
            <a:off x="9981159" y="1635431"/>
            <a:ext cx="1745094" cy="307777"/>
          </a:xfrm>
          <a:prstGeom prst="rect">
            <a:avLst/>
          </a:prstGeom>
          <a:noFill/>
        </p:spPr>
        <p:txBody>
          <a:bodyPr wrap="square" rtlCol="0">
            <a:spAutoFit/>
          </a:bodyPr>
          <a:lstStyle/>
          <a:p>
            <a:r>
              <a:rPr lang="en-US" sz="1400" b="1" dirty="0" smtClean="0">
                <a:solidFill>
                  <a:srgbClr val="FF0000"/>
                </a:solidFill>
              </a:rPr>
              <a:t>Decoder</a:t>
            </a:r>
          </a:p>
        </p:txBody>
      </p:sp>
      <p:sp>
        <p:nvSpPr>
          <p:cNvPr id="36" name="직사각형 35"/>
          <p:cNvSpPr/>
          <p:nvPr/>
        </p:nvSpPr>
        <p:spPr>
          <a:xfrm>
            <a:off x="8951303" y="5885206"/>
            <a:ext cx="3804806" cy="276999"/>
          </a:xfrm>
          <a:prstGeom prst="rect">
            <a:avLst/>
          </a:prstGeom>
        </p:spPr>
        <p:txBody>
          <a:bodyPr wrap="square">
            <a:spAutoFit/>
          </a:bodyPr>
          <a:lstStyle/>
          <a:p>
            <a:r>
              <a:rPr lang="ko-KR" altLang="en-US" sz="1200" b="1" dirty="0" err="1" smtClean="0"/>
              <a:t>디코더와</a:t>
            </a:r>
            <a:r>
              <a:rPr lang="ko-KR" altLang="en-US" sz="1200" b="1" dirty="0"/>
              <a:t> </a:t>
            </a:r>
            <a:r>
              <a:rPr lang="ko-KR" altLang="en-US" sz="1200" b="1" dirty="0" smtClean="0"/>
              <a:t>인코더의 정확한 정의는 무엇일까</a:t>
            </a:r>
            <a:endParaRPr lang="en-US" sz="1200" b="1" dirty="0"/>
          </a:p>
        </p:txBody>
      </p:sp>
    </p:spTree>
    <p:extLst>
      <p:ext uri="{BB962C8B-B14F-4D97-AF65-F5344CB8AC3E}">
        <p14:creationId xmlns:p14="http://schemas.microsoft.com/office/powerpoint/2010/main" val="1767972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KR" dirty="0"/>
              <a:t>Segmentation under imbalanced condition</a:t>
            </a:r>
            <a:endParaRPr lang="ko-KR" altLang="en-US" dirty="0"/>
          </a:p>
        </p:txBody>
      </p:sp>
      <p:sp>
        <p:nvSpPr>
          <p:cNvPr id="3" name="TextBox 2"/>
          <p:cNvSpPr txBox="1"/>
          <p:nvPr/>
        </p:nvSpPr>
        <p:spPr>
          <a:xfrm>
            <a:off x="272877" y="755780"/>
            <a:ext cx="2910269" cy="369332"/>
          </a:xfrm>
          <a:prstGeom prst="rect">
            <a:avLst/>
          </a:prstGeom>
          <a:noFill/>
        </p:spPr>
        <p:txBody>
          <a:bodyPr wrap="square" rtlCol="0">
            <a:spAutoFit/>
          </a:bodyPr>
          <a:lstStyle/>
          <a:p>
            <a:r>
              <a:rPr lang="en-US" b="1" dirty="0">
                <a:solidFill>
                  <a:schemeClr val="accent1">
                    <a:lumMod val="50000"/>
                  </a:schemeClr>
                </a:solidFill>
              </a:rPr>
              <a:t>3</a:t>
            </a:r>
            <a:r>
              <a:rPr lang="en-US" b="1" dirty="0" smtClean="0">
                <a:solidFill>
                  <a:schemeClr val="accent1">
                    <a:lumMod val="50000"/>
                  </a:schemeClr>
                </a:solidFill>
              </a:rPr>
              <a:t>. Customized loss function</a:t>
            </a:r>
            <a:endParaRPr lang="en-US" b="1" dirty="0">
              <a:solidFill>
                <a:schemeClr val="accent1">
                  <a:lumMod val="50000"/>
                </a:schemeClr>
              </a:solidFill>
            </a:endParaRPr>
          </a:p>
        </p:txBody>
      </p:sp>
      <p:sp>
        <p:nvSpPr>
          <p:cNvPr id="9" name="직사각형 8"/>
          <p:cNvSpPr/>
          <p:nvPr/>
        </p:nvSpPr>
        <p:spPr>
          <a:xfrm>
            <a:off x="4225899" y="4420180"/>
            <a:ext cx="2225096" cy="307777"/>
          </a:xfrm>
          <a:prstGeom prst="rect">
            <a:avLst/>
          </a:prstGeom>
        </p:spPr>
        <p:txBody>
          <a:bodyPr wrap="none">
            <a:spAutoFit/>
          </a:bodyPr>
          <a:lstStyle/>
          <a:p>
            <a:r>
              <a:rPr lang="en-US" sz="1400" dirty="0" smtClean="0">
                <a:latin typeface="Noto Sans KR"/>
              </a:rPr>
              <a:t>Categorical </a:t>
            </a:r>
            <a:r>
              <a:rPr lang="en-US" sz="1400" dirty="0" err="1" smtClean="0">
                <a:latin typeface="Noto Sans KR"/>
              </a:rPr>
              <a:t>Crossentropy</a:t>
            </a:r>
            <a:endParaRPr lang="en-US" sz="1400" dirty="0"/>
          </a:p>
        </p:txBody>
      </p:sp>
      <p:pic>
        <p:nvPicPr>
          <p:cNvPr id="3074" name="Picture 2" descr="머신러닝] 손실함수의 종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824" y="2045259"/>
            <a:ext cx="1762740" cy="565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머신러닝] 손실함수의 종류"/>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9824" y="2814817"/>
            <a:ext cx="1894485" cy="6433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velog.velcdn.com/images%2Frcchun%2Fpost%2F38421275-c6af-41f5-8514-f4bbc815f6aa%2F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824" y="3530662"/>
            <a:ext cx="4550869" cy="5597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velog.velcdn.com/images%2Frcchun%2Fpost%2Feaf82944-c67a-4e10-887d-4cd832b64e9b%2F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9824" y="4308856"/>
            <a:ext cx="2524125" cy="419101"/>
          </a:xfrm>
          <a:prstGeom prst="rect">
            <a:avLst/>
          </a:prstGeom>
          <a:noFill/>
          <a:extLst>
            <a:ext uri="{909E8E84-426E-40DD-AFC4-6F175D3DCCD1}">
              <a14:hiddenFill xmlns:a14="http://schemas.microsoft.com/office/drawing/2010/main">
                <a:solidFill>
                  <a:srgbClr val="FFFFFF"/>
                </a:solidFill>
              </a14:hiddenFill>
            </a:ext>
          </a:extLst>
        </p:spPr>
      </p:pic>
      <p:sp>
        <p:nvSpPr>
          <p:cNvPr id="11" name="십자형 10"/>
          <p:cNvSpPr/>
          <p:nvPr/>
        </p:nvSpPr>
        <p:spPr>
          <a:xfrm rot="2632211">
            <a:off x="2176068" y="1832612"/>
            <a:ext cx="3418380" cy="3418380"/>
          </a:xfrm>
          <a:prstGeom prst="plus">
            <a:avLst>
              <a:gd name="adj" fmla="val 50000"/>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Creating custom Loss functions using TensorFlow 2 | by Arjun Sarkar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1017" y="1909223"/>
            <a:ext cx="2656603" cy="218121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8001976" y="4035636"/>
            <a:ext cx="1694687" cy="253916"/>
          </a:xfrm>
          <a:prstGeom prst="rect">
            <a:avLst/>
          </a:prstGeom>
        </p:spPr>
        <p:txBody>
          <a:bodyPr wrap="square">
            <a:spAutoFit/>
          </a:bodyPr>
          <a:lstStyle/>
          <a:p>
            <a:r>
              <a:rPr lang="en-US" sz="1050" dirty="0" smtClean="0"/>
              <a:t>Gradient descent algorithm</a:t>
            </a:r>
            <a:endParaRPr lang="en-US" sz="1050" dirty="0"/>
          </a:p>
        </p:txBody>
      </p:sp>
      <p:sp>
        <p:nvSpPr>
          <p:cNvPr id="18" name="직사각형 17"/>
          <p:cNvSpPr/>
          <p:nvPr/>
        </p:nvSpPr>
        <p:spPr>
          <a:xfrm>
            <a:off x="8144257" y="1456780"/>
            <a:ext cx="1243584" cy="369332"/>
          </a:xfrm>
          <a:prstGeom prst="rect">
            <a:avLst/>
          </a:prstGeom>
        </p:spPr>
        <p:txBody>
          <a:bodyPr wrap="square">
            <a:spAutoFit/>
          </a:bodyPr>
          <a:lstStyle/>
          <a:p>
            <a:r>
              <a:rPr lang="en-US" b="1" dirty="0" smtClean="0"/>
              <a:t>Custom!</a:t>
            </a:r>
            <a:endParaRPr lang="en-US" b="1" dirty="0"/>
          </a:p>
        </p:txBody>
      </p:sp>
      <p:sp>
        <p:nvSpPr>
          <p:cNvPr id="12" name="타원 11"/>
          <p:cNvSpPr/>
          <p:nvPr/>
        </p:nvSpPr>
        <p:spPr>
          <a:xfrm>
            <a:off x="7781073" y="4711508"/>
            <a:ext cx="441806" cy="414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타원 19"/>
          <p:cNvSpPr/>
          <p:nvPr/>
        </p:nvSpPr>
        <p:spPr>
          <a:xfrm>
            <a:off x="8959046" y="4420180"/>
            <a:ext cx="1001818" cy="968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직사각형 20"/>
          <p:cNvSpPr/>
          <p:nvPr/>
        </p:nvSpPr>
        <p:spPr>
          <a:xfrm>
            <a:off x="7375535" y="5135855"/>
            <a:ext cx="1694687" cy="276999"/>
          </a:xfrm>
          <a:prstGeom prst="rect">
            <a:avLst/>
          </a:prstGeom>
        </p:spPr>
        <p:txBody>
          <a:bodyPr wrap="square">
            <a:spAutoFit/>
          </a:bodyPr>
          <a:lstStyle/>
          <a:p>
            <a:r>
              <a:rPr lang="en-US" sz="1200" dirty="0" smtClean="0">
                <a:solidFill>
                  <a:srgbClr val="FF0000"/>
                </a:solidFill>
              </a:rPr>
              <a:t>Hard to classify...</a:t>
            </a:r>
            <a:endParaRPr lang="en-US" sz="1200" dirty="0">
              <a:solidFill>
                <a:srgbClr val="FF0000"/>
              </a:solidFill>
            </a:endParaRPr>
          </a:p>
        </p:txBody>
      </p:sp>
      <p:sp>
        <p:nvSpPr>
          <p:cNvPr id="22" name="직사각형 21"/>
          <p:cNvSpPr/>
          <p:nvPr/>
        </p:nvSpPr>
        <p:spPr>
          <a:xfrm>
            <a:off x="9960864" y="5135855"/>
            <a:ext cx="1694687" cy="276999"/>
          </a:xfrm>
          <a:prstGeom prst="rect">
            <a:avLst/>
          </a:prstGeom>
        </p:spPr>
        <p:txBody>
          <a:bodyPr wrap="square">
            <a:spAutoFit/>
          </a:bodyPr>
          <a:lstStyle/>
          <a:p>
            <a:r>
              <a:rPr lang="en-US" sz="1200" dirty="0" smtClean="0">
                <a:solidFill>
                  <a:srgbClr val="0070C0"/>
                </a:solidFill>
              </a:rPr>
              <a:t>Easy to classify!</a:t>
            </a:r>
            <a:endParaRPr lang="en-US" sz="1200" dirty="0">
              <a:solidFill>
                <a:srgbClr val="0070C0"/>
              </a:solidFill>
            </a:endParaRPr>
          </a:p>
        </p:txBody>
      </p:sp>
      <p:cxnSp>
        <p:nvCxnSpPr>
          <p:cNvPr id="23" name="직선 화살표 연결선 22"/>
          <p:cNvCxnSpPr/>
          <p:nvPr/>
        </p:nvCxnSpPr>
        <p:spPr>
          <a:xfrm flipV="1">
            <a:off x="7667039" y="4698877"/>
            <a:ext cx="0" cy="4271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6998635" y="4798237"/>
            <a:ext cx="1694687" cy="276999"/>
          </a:xfrm>
          <a:prstGeom prst="rect">
            <a:avLst/>
          </a:prstGeom>
        </p:spPr>
        <p:txBody>
          <a:bodyPr wrap="square">
            <a:spAutoFit/>
          </a:bodyPr>
          <a:lstStyle/>
          <a:p>
            <a:r>
              <a:rPr lang="en-US" sz="1200" b="1" dirty="0" smtClean="0"/>
              <a:t>weight</a:t>
            </a:r>
            <a:endParaRPr lang="en-US" sz="1200" b="1" dirty="0"/>
          </a:p>
        </p:txBody>
      </p:sp>
      <p:sp>
        <p:nvSpPr>
          <p:cNvPr id="26" name="직사각형 25"/>
          <p:cNvSpPr/>
          <p:nvPr/>
        </p:nvSpPr>
        <p:spPr>
          <a:xfrm>
            <a:off x="9960864" y="4792826"/>
            <a:ext cx="1694687" cy="276999"/>
          </a:xfrm>
          <a:prstGeom prst="rect">
            <a:avLst/>
          </a:prstGeom>
        </p:spPr>
        <p:txBody>
          <a:bodyPr wrap="square">
            <a:spAutoFit/>
          </a:bodyPr>
          <a:lstStyle/>
          <a:p>
            <a:r>
              <a:rPr lang="en-US" sz="1200" b="1" dirty="0" smtClean="0"/>
              <a:t>weight</a:t>
            </a:r>
            <a:endParaRPr lang="en-US" sz="1200" b="1" dirty="0"/>
          </a:p>
        </p:txBody>
      </p:sp>
      <p:cxnSp>
        <p:nvCxnSpPr>
          <p:cNvPr id="27" name="직선 화살표 연결선 26"/>
          <p:cNvCxnSpPr/>
          <p:nvPr/>
        </p:nvCxnSpPr>
        <p:spPr>
          <a:xfrm>
            <a:off x="10608830" y="4778419"/>
            <a:ext cx="0" cy="2914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p:cNvSpPr/>
          <p:nvPr/>
        </p:nvSpPr>
        <p:spPr>
          <a:xfrm>
            <a:off x="2589120" y="1464699"/>
            <a:ext cx="2592276" cy="369332"/>
          </a:xfrm>
          <a:prstGeom prst="rect">
            <a:avLst/>
          </a:prstGeom>
        </p:spPr>
        <p:txBody>
          <a:bodyPr wrap="square">
            <a:spAutoFit/>
          </a:bodyPr>
          <a:lstStyle/>
          <a:p>
            <a:r>
              <a:rPr lang="en-US" b="1" dirty="0" smtClean="0"/>
              <a:t>loss function in </a:t>
            </a:r>
            <a:r>
              <a:rPr lang="en-US" b="1" dirty="0" err="1" smtClean="0"/>
              <a:t>Keras</a:t>
            </a:r>
            <a:endParaRPr lang="en-US" b="1" dirty="0"/>
          </a:p>
        </p:txBody>
      </p:sp>
      <p:sp>
        <p:nvSpPr>
          <p:cNvPr id="29" name="직사각형 28"/>
          <p:cNvSpPr/>
          <p:nvPr/>
        </p:nvSpPr>
        <p:spPr>
          <a:xfrm>
            <a:off x="177381" y="5899915"/>
            <a:ext cx="3612085" cy="276999"/>
          </a:xfrm>
          <a:prstGeom prst="rect">
            <a:avLst/>
          </a:prstGeom>
        </p:spPr>
        <p:txBody>
          <a:bodyPr wrap="square">
            <a:spAutoFit/>
          </a:bodyPr>
          <a:lstStyle/>
          <a:p>
            <a:r>
              <a:rPr lang="ko-KR" altLang="en-US" sz="1200" b="1" dirty="0" err="1" smtClean="0"/>
              <a:t>손실함수의</a:t>
            </a:r>
            <a:r>
              <a:rPr lang="ko-KR" altLang="en-US" sz="1200" b="1" dirty="0" smtClean="0"/>
              <a:t> 가중치를 어떻게 달리한다는 것일까</a:t>
            </a:r>
            <a:r>
              <a:rPr lang="en-US" altLang="ko-KR" sz="1200" b="1" dirty="0" smtClean="0"/>
              <a:t>?</a:t>
            </a:r>
            <a:endParaRPr lang="en-US" sz="1200" b="1" dirty="0"/>
          </a:p>
        </p:txBody>
      </p:sp>
    </p:spTree>
    <p:extLst>
      <p:ext uri="{BB962C8B-B14F-4D97-AF65-F5344CB8AC3E}">
        <p14:creationId xmlns:p14="http://schemas.microsoft.com/office/powerpoint/2010/main" val="2493481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Summary</a:t>
            </a:r>
            <a:endParaRPr lang="ko-KR" altLang="en-US" dirty="0"/>
          </a:p>
        </p:txBody>
      </p:sp>
      <p:pic>
        <p:nvPicPr>
          <p:cNvPr id="5" name="Picture 3" descr="A picture containing text, receipt, line&#10;&#10;Description automatically generated">
            <a:extLst>
              <a:ext uri="{FF2B5EF4-FFF2-40B4-BE49-F238E27FC236}">
                <a16:creationId xmlns:a16="http://schemas.microsoft.com/office/drawing/2014/main" id="{05AF30FF-0261-D559-0836-07A3FE7C8679}"/>
              </a:ext>
            </a:extLst>
          </p:cNvPr>
          <p:cNvPicPr>
            <a:picLocks noChangeAspect="1"/>
          </p:cNvPicPr>
          <p:nvPr/>
        </p:nvPicPr>
        <p:blipFill>
          <a:blip r:embed="rId2"/>
          <a:stretch>
            <a:fillRect/>
          </a:stretch>
        </p:blipFill>
        <p:spPr>
          <a:xfrm rot="5400000">
            <a:off x="1174541" y="-232147"/>
            <a:ext cx="5578882" cy="7554737"/>
          </a:xfrm>
          <a:prstGeom prst="rect">
            <a:avLst/>
          </a:prstGeom>
        </p:spPr>
      </p:pic>
    </p:spTree>
    <p:extLst>
      <p:ext uri="{BB962C8B-B14F-4D97-AF65-F5344CB8AC3E}">
        <p14:creationId xmlns:p14="http://schemas.microsoft.com/office/powerpoint/2010/main" val="3350522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smtClean="0">
                <a:ln>
                  <a:noFill/>
                </a:ln>
                <a:solidFill>
                  <a:schemeClr val="bg1"/>
                </a:solidFill>
                <a:effectLst/>
                <a:uLnTx/>
                <a:uFillTx/>
                <a:latin typeface="Calibri"/>
                <a:ea typeface="Noto Sans CJK KR Medium"/>
                <a:cs typeface="+mj-cs"/>
              </a:rPr>
              <a:t>List of paper</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9059656" cy="2343455"/>
          </a:xfrm>
          <a:prstGeom prst="rect">
            <a:avLst/>
          </a:prstGeom>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indent="-571500">
              <a:lnSpc>
                <a:spcPct val="120000"/>
              </a:lnSpc>
              <a:buFont typeface="+mj-lt"/>
              <a:buAutoNum type="arabicPeriod"/>
              <a:defRPr/>
            </a:pPr>
            <a:r>
              <a:rPr lang="en-US" sz="2800" dirty="0"/>
              <a:t>Deep learning based brain tumor segmentation: a survey (2023)</a:t>
            </a:r>
          </a:p>
          <a:p>
            <a:pPr marL="571500" indent="-571500">
              <a:lnSpc>
                <a:spcPct val="120000"/>
              </a:lnSpc>
              <a:buFont typeface="+mj-lt"/>
              <a:buAutoNum type="arabicPeriod"/>
              <a:defRPr/>
            </a:pPr>
            <a:r>
              <a:rPr lang="en-US" sz="2800" dirty="0" err="1">
                <a:solidFill>
                  <a:schemeClr val="bg1">
                    <a:lumMod val="75000"/>
                  </a:schemeClr>
                </a:solidFill>
              </a:rPr>
              <a:t>Swin</a:t>
            </a:r>
            <a:r>
              <a:rPr lang="en-US" sz="2800" dirty="0">
                <a:solidFill>
                  <a:schemeClr val="bg1">
                    <a:lumMod val="75000"/>
                  </a:schemeClr>
                </a:solidFill>
              </a:rPr>
              <a:t> UNETR: </a:t>
            </a:r>
            <a:r>
              <a:rPr lang="en-US" sz="2800" dirty="0" err="1">
                <a:solidFill>
                  <a:schemeClr val="bg1">
                    <a:lumMod val="75000"/>
                  </a:schemeClr>
                </a:solidFill>
              </a:rPr>
              <a:t>Swin</a:t>
            </a:r>
            <a:r>
              <a:rPr lang="en-US" sz="2800" dirty="0">
                <a:solidFill>
                  <a:schemeClr val="bg1">
                    <a:lumMod val="75000"/>
                  </a:schemeClr>
                </a:solidFill>
              </a:rPr>
              <a:t> Transformers for Semantic Segmentation of Brain Tumors in MRI Images (2022)</a:t>
            </a:r>
            <a:endParaRPr lang="en-KR" sz="2800" dirty="0">
              <a:solidFill>
                <a:schemeClr val="bg1">
                  <a:lumMod val="75000"/>
                </a:schemeClr>
              </a:solidFill>
            </a:endParaRPr>
          </a:p>
          <a:p>
            <a:pPr marR="0" lvl="0" algn="l" defTabSz="914400" rtl="0" eaLnBrk="1" fontAlgn="auto" latinLnBrk="1" hangingPunct="1">
              <a:lnSpc>
                <a:spcPct val="120000"/>
              </a:lnSpc>
              <a:spcBef>
                <a:spcPct val="0"/>
              </a:spcBef>
              <a:spcAft>
                <a:spcPts val="0"/>
              </a:spcAft>
              <a:buClrTx/>
              <a:buSzTx/>
              <a:tabLst/>
              <a:defRPr/>
            </a:pPr>
            <a:endParaRPr kumimoji="0" lang="en-US" altLang="ko-KR" sz="2800" b="1" i="0" u="none" strike="noStrike" kern="1200" cap="none" spc="-150" normalizeH="0" baseline="0" noProof="0" dirty="0">
              <a:ln>
                <a:noFill/>
              </a:ln>
              <a:solidFill>
                <a:prstClr val="white">
                  <a:lumMod val="85000"/>
                </a:prstClr>
              </a:solidFill>
              <a:effectLst/>
              <a:uLnTx/>
              <a:uFillTx/>
              <a:latin typeface="Calibri"/>
              <a:ea typeface="Noto Sans CJK KR Medium"/>
              <a:cs typeface="+mj-cs"/>
            </a:endParaRPr>
          </a:p>
        </p:txBody>
      </p:sp>
    </p:spTree>
    <p:extLst>
      <p:ext uri="{BB962C8B-B14F-4D97-AF65-F5344CB8AC3E}">
        <p14:creationId xmlns:p14="http://schemas.microsoft.com/office/powerpoint/2010/main" val="829837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Summary</a:t>
            </a:r>
            <a:endParaRPr lang="ko-KR" altLang="en-US" dirty="0"/>
          </a:p>
        </p:txBody>
      </p:sp>
      <p:sp>
        <p:nvSpPr>
          <p:cNvPr id="4" name="타원 3"/>
          <p:cNvSpPr/>
          <p:nvPr/>
        </p:nvSpPr>
        <p:spPr>
          <a:xfrm>
            <a:off x="2192486" y="2250005"/>
            <a:ext cx="1574842" cy="152315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Network</a:t>
            </a:r>
            <a:endParaRPr lang="en-US" b="1" dirty="0"/>
          </a:p>
        </p:txBody>
      </p:sp>
      <p:sp>
        <p:nvSpPr>
          <p:cNvPr id="6" name="타원 5"/>
          <p:cNvSpPr/>
          <p:nvPr/>
        </p:nvSpPr>
        <p:spPr>
          <a:xfrm>
            <a:off x="5272812" y="2250005"/>
            <a:ext cx="1574842" cy="15231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Task</a:t>
            </a:r>
            <a:endParaRPr lang="en-US" b="1" dirty="0"/>
          </a:p>
        </p:txBody>
      </p:sp>
      <p:sp>
        <p:nvSpPr>
          <p:cNvPr id="7" name="타원 6"/>
          <p:cNvSpPr/>
          <p:nvPr/>
        </p:nvSpPr>
        <p:spPr>
          <a:xfrm>
            <a:off x="8353138" y="2250005"/>
            <a:ext cx="1574842" cy="15231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Loss </a:t>
            </a:r>
          </a:p>
          <a:p>
            <a:pPr algn="ctr"/>
            <a:r>
              <a:rPr lang="en-US" b="1" dirty="0" smtClean="0"/>
              <a:t>function</a:t>
            </a:r>
            <a:endParaRPr lang="en-US" b="1" dirty="0"/>
          </a:p>
        </p:txBody>
      </p:sp>
      <p:sp>
        <p:nvSpPr>
          <p:cNvPr id="8" name="직사각형 7"/>
          <p:cNvSpPr/>
          <p:nvPr/>
        </p:nvSpPr>
        <p:spPr>
          <a:xfrm>
            <a:off x="689527" y="4077620"/>
            <a:ext cx="3898008" cy="646331"/>
          </a:xfrm>
          <a:prstGeom prst="rect">
            <a:avLst/>
          </a:prstGeom>
        </p:spPr>
        <p:txBody>
          <a:bodyPr wrap="square">
            <a:spAutoFit/>
          </a:bodyPr>
          <a:lstStyle/>
          <a:p>
            <a:pPr marL="171450" indent="-171450">
              <a:buFontTx/>
              <a:buChar char="-"/>
            </a:pPr>
            <a:r>
              <a:rPr lang="en-US" sz="1200" dirty="0" smtClean="0">
                <a:solidFill>
                  <a:srgbClr val="FF0000"/>
                </a:solidFill>
              </a:rPr>
              <a:t>Combine</a:t>
            </a:r>
            <a:r>
              <a:rPr lang="en-US" sz="1200" dirty="0" smtClean="0"/>
              <a:t> the output of </a:t>
            </a:r>
            <a:r>
              <a:rPr lang="en-US" sz="1200" dirty="0" smtClean="0">
                <a:solidFill>
                  <a:srgbClr val="FF0000"/>
                </a:solidFill>
              </a:rPr>
              <a:t>multiple network</a:t>
            </a:r>
          </a:p>
          <a:p>
            <a:pPr marL="171450" indent="-171450">
              <a:buFontTx/>
              <a:buChar char="-"/>
            </a:pPr>
            <a:r>
              <a:rPr lang="en-US" sz="1200" dirty="0" smtClean="0"/>
              <a:t>All depend on the performance of each network</a:t>
            </a:r>
          </a:p>
          <a:p>
            <a:pPr marL="171450" indent="-171450">
              <a:buFontTx/>
              <a:buChar char="-"/>
            </a:pPr>
            <a:r>
              <a:rPr lang="en-US" sz="1200" dirty="0" smtClean="0"/>
              <a:t>Consumption of the computing resources...</a:t>
            </a:r>
            <a:endParaRPr lang="en-US" sz="1200" dirty="0"/>
          </a:p>
        </p:txBody>
      </p:sp>
      <p:sp>
        <p:nvSpPr>
          <p:cNvPr id="9" name="직사각형 8"/>
          <p:cNvSpPr/>
          <p:nvPr/>
        </p:nvSpPr>
        <p:spPr>
          <a:xfrm>
            <a:off x="4587535" y="4077620"/>
            <a:ext cx="3526250" cy="646331"/>
          </a:xfrm>
          <a:prstGeom prst="rect">
            <a:avLst/>
          </a:prstGeom>
        </p:spPr>
        <p:txBody>
          <a:bodyPr wrap="square">
            <a:spAutoFit/>
          </a:bodyPr>
          <a:lstStyle/>
          <a:p>
            <a:pPr marL="171450" indent="-171450">
              <a:buFontTx/>
              <a:buChar char="-"/>
            </a:pPr>
            <a:r>
              <a:rPr lang="en-US" sz="1200" dirty="0" smtClean="0"/>
              <a:t>Set up </a:t>
            </a:r>
            <a:r>
              <a:rPr lang="en-US" sz="1200" dirty="0" smtClean="0">
                <a:solidFill>
                  <a:srgbClr val="FF0000"/>
                </a:solidFill>
              </a:rPr>
              <a:t>auxiliary tasks </a:t>
            </a:r>
            <a:r>
              <a:rPr lang="en-US" sz="1200" dirty="0" smtClean="0"/>
              <a:t>for the regulating networks</a:t>
            </a:r>
          </a:p>
          <a:p>
            <a:pPr marL="171450" indent="-171450">
              <a:buFontTx/>
              <a:buChar char="-"/>
            </a:pPr>
            <a:r>
              <a:rPr lang="en-US" sz="1200" dirty="0" smtClean="0"/>
              <a:t>Full use of the existing data</a:t>
            </a:r>
          </a:p>
          <a:p>
            <a:pPr marL="171450" indent="-171450">
              <a:buFontTx/>
              <a:buChar char="-"/>
            </a:pPr>
            <a:r>
              <a:rPr lang="en-US" sz="1200" dirty="0" smtClean="0"/>
              <a:t>Learn more </a:t>
            </a:r>
            <a:r>
              <a:rPr lang="en-US" sz="1200" dirty="0" smtClean="0">
                <a:solidFill>
                  <a:srgbClr val="FF0000"/>
                </a:solidFill>
              </a:rPr>
              <a:t>generalized features</a:t>
            </a:r>
            <a:endParaRPr lang="en-US" sz="1200" dirty="0">
              <a:solidFill>
                <a:srgbClr val="FF0000"/>
              </a:solidFill>
            </a:endParaRPr>
          </a:p>
        </p:txBody>
      </p:sp>
      <p:sp>
        <p:nvSpPr>
          <p:cNvPr id="3" name="직사각형 2"/>
          <p:cNvSpPr/>
          <p:nvPr/>
        </p:nvSpPr>
        <p:spPr>
          <a:xfrm>
            <a:off x="3602476" y="1118718"/>
            <a:ext cx="4915513" cy="400110"/>
          </a:xfrm>
          <a:prstGeom prst="rect">
            <a:avLst/>
          </a:prstGeom>
        </p:spPr>
        <p:txBody>
          <a:bodyPr wrap="none">
            <a:spAutoFit/>
          </a:bodyPr>
          <a:lstStyle/>
          <a:p>
            <a:r>
              <a:rPr lang="en-US" sz="2000" b="1" dirty="0" smtClean="0"/>
              <a:t>The strategy to </a:t>
            </a:r>
            <a:r>
              <a:rPr lang="en-US" sz="2000" b="1" dirty="0" smtClean="0">
                <a:solidFill>
                  <a:srgbClr val="C00000"/>
                </a:solidFill>
              </a:rPr>
              <a:t>solve the imbalance problem</a:t>
            </a:r>
            <a:endParaRPr lang="en-US" sz="2000" b="1" dirty="0">
              <a:solidFill>
                <a:srgbClr val="C00000"/>
              </a:solidFill>
            </a:endParaRPr>
          </a:p>
        </p:txBody>
      </p:sp>
      <p:sp>
        <p:nvSpPr>
          <p:cNvPr id="11" name="직사각형 10"/>
          <p:cNvSpPr/>
          <p:nvPr/>
        </p:nvSpPr>
        <p:spPr>
          <a:xfrm>
            <a:off x="8113785" y="4077620"/>
            <a:ext cx="3898008" cy="461665"/>
          </a:xfrm>
          <a:prstGeom prst="rect">
            <a:avLst/>
          </a:prstGeom>
        </p:spPr>
        <p:txBody>
          <a:bodyPr wrap="square">
            <a:spAutoFit/>
          </a:bodyPr>
          <a:lstStyle/>
          <a:p>
            <a:pPr marL="171450" indent="-171450">
              <a:buFontTx/>
              <a:buChar char="-"/>
            </a:pPr>
            <a:r>
              <a:rPr lang="en-US" sz="1200" dirty="0" smtClean="0"/>
              <a:t>Custom loss function or an auxiliary loss function</a:t>
            </a:r>
          </a:p>
          <a:p>
            <a:pPr marL="171450" indent="-171450">
              <a:buFontTx/>
              <a:buChar char="-"/>
            </a:pPr>
            <a:r>
              <a:rPr lang="en-US" sz="1200" dirty="0" smtClean="0"/>
              <a:t>Pay </a:t>
            </a:r>
            <a:r>
              <a:rPr lang="en-US" sz="1200" dirty="0" smtClean="0">
                <a:solidFill>
                  <a:srgbClr val="FF0000"/>
                </a:solidFill>
              </a:rPr>
              <a:t>more attention to the small data</a:t>
            </a:r>
            <a:endParaRPr lang="en-US" sz="1200" dirty="0">
              <a:solidFill>
                <a:srgbClr val="FF0000"/>
              </a:solidFill>
            </a:endParaRPr>
          </a:p>
        </p:txBody>
      </p:sp>
    </p:spTree>
    <p:extLst>
      <p:ext uri="{BB962C8B-B14F-4D97-AF65-F5344CB8AC3E}">
        <p14:creationId xmlns:p14="http://schemas.microsoft.com/office/powerpoint/2010/main" val="3377103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70000" lnSpcReduction="2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Background</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schemeClr val="bg1">
                    <a:lumMod val="85000"/>
                  </a:schemeClr>
                </a:solidFill>
                <a:latin typeface="Calibri"/>
              </a:rPr>
              <a:t>Designing effective segmentation networks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Segmentation</a:t>
            </a:r>
            <a:r>
              <a:rPr kumimoji="0" lang="en-US" altLang="ko-KR" sz="2800" b="0" i="0" u="none" strike="noStrike" kern="1200" cap="none" spc="-150" normalizeH="0" noProof="0" dirty="0" smtClean="0">
                <a:ln>
                  <a:noFill/>
                </a:ln>
                <a:solidFill>
                  <a:schemeClr val="bg1">
                    <a:lumMod val="85000"/>
                  </a:schemeClr>
                </a:solidFill>
                <a:effectLst/>
                <a:uLnTx/>
                <a:uFillTx/>
                <a:latin typeface="Calibri"/>
              </a:rPr>
              <a:t> under imbalanced condition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latin typeface="Calibri"/>
              </a:rPr>
              <a:t>Utilizing</a:t>
            </a:r>
            <a:r>
              <a:rPr lang="en-US" altLang="ko-KR" sz="2800" b="0" dirty="0">
                <a:latin typeface="Calibri"/>
              </a:rPr>
              <a:t> </a:t>
            </a:r>
            <a:r>
              <a:rPr lang="en-US" altLang="ko-KR" sz="2800" b="0" dirty="0" smtClean="0">
                <a:latin typeface="Calibri"/>
              </a:rPr>
              <a:t>multi-modality information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Future</a:t>
            </a:r>
            <a:r>
              <a:rPr kumimoji="0" lang="en-US" altLang="ko-KR" sz="2800" b="0" i="0" u="none" strike="noStrike" kern="1200" cap="none" spc="-150" normalizeH="0" noProof="0" dirty="0" smtClean="0">
                <a:ln>
                  <a:noFill/>
                </a:ln>
                <a:solidFill>
                  <a:prstClr val="white">
                    <a:lumMod val="85000"/>
                  </a:prstClr>
                </a:solidFill>
                <a:effectLst/>
                <a:uLnTx/>
                <a:uFillTx/>
                <a:latin typeface="Calibri"/>
              </a:rPr>
              <a:t> trends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cxnSp>
        <p:nvCxnSpPr>
          <p:cNvPr id="5" name="직선 화살표 연결선 4"/>
          <p:cNvCxnSpPr/>
          <p:nvPr/>
        </p:nvCxnSpPr>
        <p:spPr>
          <a:xfrm flipV="1">
            <a:off x="5115464" y="2674189"/>
            <a:ext cx="491705" cy="6124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07169" y="2212215"/>
            <a:ext cx="2061713" cy="646331"/>
          </a:xfrm>
          <a:prstGeom prst="rect">
            <a:avLst/>
          </a:prstGeom>
          <a:noFill/>
        </p:spPr>
        <p:txBody>
          <a:bodyPr wrap="square" rtlCol="0">
            <a:spAutoFit/>
          </a:bodyPr>
          <a:lstStyle/>
          <a:p>
            <a:pPr marL="342900" indent="-342900">
              <a:buAutoNum type="arabicPeriod"/>
            </a:pPr>
            <a:r>
              <a:rPr lang="en-US" dirty="0" smtClean="0">
                <a:solidFill>
                  <a:schemeClr val="bg1">
                    <a:lumMod val="85000"/>
                  </a:schemeClr>
                </a:solidFill>
              </a:rPr>
              <a:t>Module</a:t>
            </a:r>
          </a:p>
          <a:p>
            <a:pPr marL="342900" indent="-342900">
              <a:buAutoNum type="arabicPeriod"/>
            </a:pPr>
            <a:r>
              <a:rPr lang="en-US" dirty="0" smtClean="0">
                <a:solidFill>
                  <a:schemeClr val="bg1">
                    <a:lumMod val="85000"/>
                  </a:schemeClr>
                </a:solidFill>
              </a:rPr>
              <a:t>Architecture</a:t>
            </a:r>
            <a:endParaRPr lang="en-US" dirty="0">
              <a:solidFill>
                <a:schemeClr val="bg1">
                  <a:lumMod val="85000"/>
                </a:schemeClr>
              </a:solidFill>
            </a:endParaRPr>
          </a:p>
        </p:txBody>
      </p:sp>
      <p:cxnSp>
        <p:nvCxnSpPr>
          <p:cNvPr id="6" name="직선 화살표 연결선 5"/>
          <p:cNvCxnSpPr>
            <a:endCxn id="8" idx="1"/>
          </p:cNvCxnSpPr>
          <p:nvPr/>
        </p:nvCxnSpPr>
        <p:spPr>
          <a:xfrm flipV="1">
            <a:off x="5115464" y="3332574"/>
            <a:ext cx="491706" cy="307774"/>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7170" y="2870909"/>
            <a:ext cx="3538027" cy="923330"/>
          </a:xfrm>
          <a:prstGeom prst="rect">
            <a:avLst/>
          </a:prstGeom>
          <a:noFill/>
        </p:spPr>
        <p:txBody>
          <a:bodyPr wrap="square" rtlCol="0">
            <a:spAutoFit/>
          </a:bodyPr>
          <a:lstStyle/>
          <a:p>
            <a:pPr marL="342900" indent="-342900">
              <a:buAutoNum type="arabicPeriod"/>
            </a:pPr>
            <a:r>
              <a:rPr lang="en-US" dirty="0" smtClean="0">
                <a:solidFill>
                  <a:schemeClr val="bg1">
                    <a:lumMod val="85000"/>
                  </a:schemeClr>
                </a:solidFill>
              </a:rPr>
              <a:t>Multi-network driven</a:t>
            </a:r>
          </a:p>
          <a:p>
            <a:pPr marL="342900" indent="-342900">
              <a:buAutoNum type="arabicPeriod"/>
            </a:pPr>
            <a:r>
              <a:rPr lang="en-US" dirty="0" smtClean="0">
                <a:solidFill>
                  <a:schemeClr val="bg1">
                    <a:lumMod val="85000"/>
                  </a:schemeClr>
                </a:solidFill>
              </a:rPr>
              <a:t>Multi-task driven</a:t>
            </a:r>
          </a:p>
          <a:p>
            <a:pPr marL="342900" indent="-342900">
              <a:buAutoNum type="arabicPeriod"/>
            </a:pPr>
            <a:r>
              <a:rPr lang="en-US" dirty="0" smtClean="0">
                <a:solidFill>
                  <a:schemeClr val="bg1">
                    <a:lumMod val="85000"/>
                  </a:schemeClr>
                </a:solidFill>
              </a:rPr>
              <a:t>Customized loss function driven</a:t>
            </a:r>
          </a:p>
        </p:txBody>
      </p:sp>
      <p:cxnSp>
        <p:nvCxnSpPr>
          <p:cNvPr id="10" name="직선 화살표 연결선 9"/>
          <p:cNvCxnSpPr>
            <a:endCxn id="11" idx="1"/>
          </p:cNvCxnSpPr>
          <p:nvPr/>
        </p:nvCxnSpPr>
        <p:spPr>
          <a:xfrm>
            <a:off x="4572000" y="3963514"/>
            <a:ext cx="1035170" cy="14102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07170" y="3781374"/>
            <a:ext cx="3769743" cy="646331"/>
          </a:xfrm>
          <a:prstGeom prst="rect">
            <a:avLst/>
          </a:prstGeom>
          <a:noFill/>
        </p:spPr>
        <p:txBody>
          <a:bodyPr wrap="square" rtlCol="0">
            <a:spAutoFit/>
          </a:bodyPr>
          <a:lstStyle/>
          <a:p>
            <a:pPr marL="342900" indent="-342900">
              <a:buAutoNum type="arabicPeriod"/>
            </a:pPr>
            <a:r>
              <a:rPr lang="en-US" dirty="0" smtClean="0">
                <a:solidFill>
                  <a:srgbClr val="FFFF00"/>
                </a:solidFill>
              </a:rPr>
              <a:t>Learning with multiple modalities</a:t>
            </a:r>
          </a:p>
          <a:p>
            <a:pPr marL="342900" indent="-342900">
              <a:buAutoNum type="arabicPeriod"/>
            </a:pPr>
            <a:r>
              <a:rPr lang="en-US" dirty="0" smtClean="0">
                <a:solidFill>
                  <a:srgbClr val="FFFF00"/>
                </a:solidFill>
              </a:rPr>
              <a:t>Dealing with missing modalities</a:t>
            </a:r>
          </a:p>
        </p:txBody>
      </p:sp>
    </p:spTree>
    <p:extLst>
      <p:ext uri="{BB962C8B-B14F-4D97-AF65-F5344CB8AC3E}">
        <p14:creationId xmlns:p14="http://schemas.microsoft.com/office/powerpoint/2010/main" val="908472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KR" dirty="0"/>
              <a:t>Learning with multiple modalities</a:t>
            </a:r>
            <a:endParaRPr lang="ko-KR" altLang="en-US" dirty="0"/>
          </a:p>
        </p:txBody>
      </p:sp>
      <p:sp>
        <p:nvSpPr>
          <p:cNvPr id="3" name="TextBox 2"/>
          <p:cNvSpPr txBox="1"/>
          <p:nvPr/>
        </p:nvSpPr>
        <p:spPr>
          <a:xfrm>
            <a:off x="272877" y="1266574"/>
            <a:ext cx="2910269" cy="369332"/>
          </a:xfrm>
          <a:prstGeom prst="rect">
            <a:avLst/>
          </a:prstGeom>
          <a:noFill/>
        </p:spPr>
        <p:txBody>
          <a:bodyPr wrap="square" rtlCol="0">
            <a:spAutoFit/>
          </a:bodyPr>
          <a:lstStyle/>
          <a:p>
            <a:r>
              <a:rPr lang="en-US" dirty="0" smtClean="0">
                <a:solidFill>
                  <a:schemeClr val="accent1">
                    <a:lumMod val="50000"/>
                  </a:schemeClr>
                </a:solidFill>
              </a:rPr>
              <a:t>Learning to </a:t>
            </a:r>
            <a:r>
              <a:rPr lang="en-US" b="1" dirty="0" smtClean="0">
                <a:solidFill>
                  <a:schemeClr val="accent1">
                    <a:lumMod val="50000"/>
                  </a:schemeClr>
                </a:solidFill>
              </a:rPr>
              <a:t>Rank </a:t>
            </a:r>
            <a:r>
              <a:rPr lang="en-US" dirty="0" smtClean="0">
                <a:solidFill>
                  <a:schemeClr val="accent1">
                    <a:lumMod val="50000"/>
                  </a:schemeClr>
                </a:solidFill>
              </a:rPr>
              <a:t>Modalities</a:t>
            </a:r>
            <a:endParaRPr lang="en-US" dirty="0">
              <a:solidFill>
                <a:schemeClr val="accent1">
                  <a:lumMod val="50000"/>
                </a:schemeClr>
              </a:solidFill>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7649" y="3633187"/>
            <a:ext cx="3942151" cy="2249752"/>
          </a:xfrm>
          <a:prstGeom prst="rect">
            <a:avLst/>
          </a:prstGeom>
        </p:spPr>
      </p:pic>
      <p:sp>
        <p:nvSpPr>
          <p:cNvPr id="5" name="TextBox 4"/>
          <p:cNvSpPr txBox="1"/>
          <p:nvPr/>
        </p:nvSpPr>
        <p:spPr>
          <a:xfrm>
            <a:off x="272877" y="2657205"/>
            <a:ext cx="2910269" cy="369332"/>
          </a:xfrm>
          <a:prstGeom prst="rect">
            <a:avLst/>
          </a:prstGeom>
          <a:noFill/>
        </p:spPr>
        <p:txBody>
          <a:bodyPr wrap="square" rtlCol="0">
            <a:spAutoFit/>
          </a:bodyPr>
          <a:lstStyle/>
          <a:p>
            <a:r>
              <a:rPr lang="en-US" dirty="0" smtClean="0">
                <a:solidFill>
                  <a:schemeClr val="accent1">
                    <a:lumMod val="50000"/>
                  </a:schemeClr>
                </a:solidFill>
              </a:rPr>
              <a:t>Learning to </a:t>
            </a:r>
            <a:r>
              <a:rPr lang="en-US" b="1" dirty="0" smtClean="0">
                <a:solidFill>
                  <a:schemeClr val="accent1">
                    <a:lumMod val="50000"/>
                  </a:schemeClr>
                </a:solidFill>
              </a:rPr>
              <a:t>Pair </a:t>
            </a:r>
            <a:r>
              <a:rPr lang="en-US" dirty="0" smtClean="0">
                <a:solidFill>
                  <a:schemeClr val="accent1">
                    <a:lumMod val="50000"/>
                  </a:schemeClr>
                </a:solidFill>
              </a:rPr>
              <a:t>Modalities</a:t>
            </a:r>
            <a:endParaRPr lang="en-US" dirty="0">
              <a:solidFill>
                <a:schemeClr val="accent1">
                  <a:lumMod val="50000"/>
                </a:schemeClr>
              </a:solidFill>
            </a:endParaRPr>
          </a:p>
        </p:txBody>
      </p:sp>
      <p:sp>
        <p:nvSpPr>
          <p:cNvPr id="6" name="TextBox 5"/>
          <p:cNvSpPr txBox="1"/>
          <p:nvPr/>
        </p:nvSpPr>
        <p:spPr>
          <a:xfrm>
            <a:off x="272877" y="4237454"/>
            <a:ext cx="2910269" cy="369332"/>
          </a:xfrm>
          <a:prstGeom prst="rect">
            <a:avLst/>
          </a:prstGeom>
          <a:noFill/>
        </p:spPr>
        <p:txBody>
          <a:bodyPr wrap="square" rtlCol="0">
            <a:spAutoFit/>
          </a:bodyPr>
          <a:lstStyle/>
          <a:p>
            <a:r>
              <a:rPr lang="en-US" dirty="0" smtClean="0">
                <a:solidFill>
                  <a:schemeClr val="accent1">
                    <a:lumMod val="50000"/>
                  </a:schemeClr>
                </a:solidFill>
              </a:rPr>
              <a:t>Learning to </a:t>
            </a:r>
            <a:r>
              <a:rPr lang="en-US" b="1" dirty="0" smtClean="0">
                <a:solidFill>
                  <a:schemeClr val="accent1">
                    <a:lumMod val="50000"/>
                  </a:schemeClr>
                </a:solidFill>
              </a:rPr>
              <a:t>Fuse </a:t>
            </a:r>
            <a:r>
              <a:rPr lang="en-US" dirty="0" smtClean="0">
                <a:solidFill>
                  <a:schemeClr val="accent1">
                    <a:lumMod val="50000"/>
                  </a:schemeClr>
                </a:solidFill>
              </a:rPr>
              <a:t>Modalities</a:t>
            </a:r>
            <a:endParaRPr lang="en-US" dirty="0">
              <a:solidFill>
                <a:schemeClr val="accent1">
                  <a:lumMod val="50000"/>
                </a:schemeClr>
              </a:solidFill>
            </a:endParaRPr>
          </a:p>
        </p:txBody>
      </p:sp>
      <p:sp>
        <p:nvSpPr>
          <p:cNvPr id="7" name="직사각형 6"/>
          <p:cNvSpPr/>
          <p:nvPr/>
        </p:nvSpPr>
        <p:spPr>
          <a:xfrm>
            <a:off x="807192" y="1731201"/>
            <a:ext cx="5264424" cy="461665"/>
          </a:xfrm>
          <a:prstGeom prst="rect">
            <a:avLst/>
          </a:prstGeom>
        </p:spPr>
        <p:txBody>
          <a:bodyPr wrap="square">
            <a:spAutoFit/>
          </a:bodyPr>
          <a:lstStyle/>
          <a:p>
            <a:pPr marL="171450" indent="-171450">
              <a:buFontTx/>
              <a:buChar char="-"/>
            </a:pPr>
            <a:r>
              <a:rPr lang="en-US" sz="1200" dirty="0" smtClean="0">
                <a:solidFill>
                  <a:srgbClr val="FF0000"/>
                </a:solidFill>
              </a:rPr>
              <a:t>modality-task modeling </a:t>
            </a:r>
          </a:p>
          <a:p>
            <a:pPr marL="628650" lvl="1" indent="-171450">
              <a:buFontTx/>
              <a:buChar char="-"/>
            </a:pPr>
            <a:r>
              <a:rPr lang="en-US" sz="1200" dirty="0" smtClean="0"/>
              <a:t>: data modality is </a:t>
            </a:r>
            <a:r>
              <a:rPr lang="en-US" sz="1200" dirty="0" smtClean="0">
                <a:solidFill>
                  <a:srgbClr val="FF0000"/>
                </a:solidFill>
              </a:rPr>
              <a:t>sorted by relevance </a:t>
            </a:r>
            <a:r>
              <a:rPr lang="en-US" sz="1200" dirty="0" smtClean="0"/>
              <a:t>based on the learning task.</a:t>
            </a:r>
            <a:endParaRPr lang="en-US" sz="1200" dirty="0" smtClean="0">
              <a:solidFill>
                <a:srgbClr val="FF0000"/>
              </a:solidFill>
            </a:endParaRPr>
          </a:p>
        </p:txBody>
      </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1616" y="999100"/>
            <a:ext cx="5474208" cy="2230462"/>
          </a:xfrm>
          <a:prstGeom prst="rect">
            <a:avLst/>
          </a:prstGeom>
        </p:spPr>
      </p:pic>
      <p:sp>
        <p:nvSpPr>
          <p:cNvPr id="9" name="TextBox 8"/>
          <p:cNvSpPr txBox="1"/>
          <p:nvPr/>
        </p:nvSpPr>
        <p:spPr>
          <a:xfrm>
            <a:off x="9261729" y="827992"/>
            <a:ext cx="2440540" cy="276999"/>
          </a:xfrm>
          <a:prstGeom prst="rect">
            <a:avLst/>
          </a:prstGeom>
          <a:noFill/>
        </p:spPr>
        <p:txBody>
          <a:bodyPr wrap="none" rtlCol="0">
            <a:spAutoFit/>
          </a:bodyPr>
          <a:lstStyle/>
          <a:p>
            <a:r>
              <a:rPr lang="en-US" sz="1200" b="1" dirty="0" smtClean="0"/>
              <a:t>Generator</a:t>
            </a:r>
            <a:r>
              <a:rPr lang="ko-KR" altLang="en-US" sz="1200" b="1" dirty="0" smtClean="0"/>
              <a:t>와 </a:t>
            </a:r>
            <a:r>
              <a:rPr lang="en-US" altLang="ko-KR" sz="1200" b="1" dirty="0" smtClean="0"/>
              <a:t>discriminator</a:t>
            </a:r>
            <a:r>
              <a:rPr lang="ko-KR" altLang="en-US" sz="1200" b="1" dirty="0" smtClean="0"/>
              <a:t>가 뭐지</a:t>
            </a:r>
            <a:r>
              <a:rPr lang="en-US" altLang="ko-KR" sz="1200" b="1" dirty="0" smtClean="0"/>
              <a:t>?</a:t>
            </a:r>
            <a:endParaRPr lang="en-US" sz="1200" b="1" dirty="0"/>
          </a:p>
        </p:txBody>
      </p:sp>
      <p:sp>
        <p:nvSpPr>
          <p:cNvPr id="10" name="직사각형 9"/>
          <p:cNvSpPr/>
          <p:nvPr/>
        </p:nvSpPr>
        <p:spPr>
          <a:xfrm>
            <a:off x="807192" y="3122880"/>
            <a:ext cx="5264424" cy="830997"/>
          </a:xfrm>
          <a:prstGeom prst="rect">
            <a:avLst/>
          </a:prstGeom>
        </p:spPr>
        <p:txBody>
          <a:bodyPr wrap="square">
            <a:spAutoFit/>
          </a:bodyPr>
          <a:lstStyle/>
          <a:p>
            <a:pPr marL="171450" indent="-171450">
              <a:buFontTx/>
              <a:buChar char="-"/>
            </a:pPr>
            <a:r>
              <a:rPr lang="en-US" sz="1200" dirty="0" smtClean="0">
                <a:solidFill>
                  <a:srgbClr val="FF0000"/>
                </a:solidFill>
              </a:rPr>
              <a:t>Modality-modality pairing</a:t>
            </a:r>
          </a:p>
          <a:p>
            <a:pPr marL="628650" lvl="1" indent="-171450">
              <a:buFontTx/>
              <a:buChar char="-"/>
            </a:pPr>
            <a:r>
              <a:rPr lang="en-US" sz="1200" dirty="0" smtClean="0"/>
              <a:t>Select </a:t>
            </a:r>
            <a:r>
              <a:rPr lang="en-US" sz="1200" dirty="0" smtClean="0">
                <a:solidFill>
                  <a:srgbClr val="FF0000"/>
                </a:solidFill>
              </a:rPr>
              <a:t>the best combination </a:t>
            </a:r>
            <a:r>
              <a:rPr lang="en-US" sz="1200" dirty="0" smtClean="0"/>
              <a:t>from multi-modality data</a:t>
            </a:r>
          </a:p>
          <a:p>
            <a:pPr marL="171450" indent="-171450">
              <a:buFontTx/>
              <a:buChar char="-"/>
            </a:pPr>
            <a:r>
              <a:rPr lang="en-US" sz="1200" dirty="0" smtClean="0"/>
              <a:t>Cross-modal feature transition module + modal pairing module</a:t>
            </a:r>
          </a:p>
          <a:p>
            <a:pPr marL="171450" indent="-171450">
              <a:buFontTx/>
              <a:buChar char="-"/>
            </a:pPr>
            <a:endParaRPr lang="en-US" sz="1200" dirty="0">
              <a:solidFill>
                <a:srgbClr val="FF0000"/>
              </a:solidFill>
            </a:endParaRPr>
          </a:p>
        </p:txBody>
      </p:sp>
      <p:sp>
        <p:nvSpPr>
          <p:cNvPr id="11" name="직사각형 10"/>
          <p:cNvSpPr/>
          <p:nvPr/>
        </p:nvSpPr>
        <p:spPr>
          <a:xfrm>
            <a:off x="6071616" y="3224264"/>
            <a:ext cx="2614185" cy="253916"/>
          </a:xfrm>
          <a:prstGeom prst="rect">
            <a:avLst/>
          </a:prstGeom>
        </p:spPr>
        <p:txBody>
          <a:bodyPr wrap="square">
            <a:spAutoFit/>
          </a:bodyPr>
          <a:lstStyle/>
          <a:p>
            <a:r>
              <a:rPr lang="en-US" sz="1000" b="1" dirty="0" smtClean="0"/>
              <a:t>2020</a:t>
            </a:r>
            <a:r>
              <a:rPr lang="en-US" sz="1000" dirty="0" smtClean="0"/>
              <a:t>. </a:t>
            </a:r>
            <a:r>
              <a:rPr lang="en-US" sz="1000" dirty="0"/>
              <a:t>IEEE Trans </a:t>
            </a:r>
            <a:r>
              <a:rPr lang="en-US" sz="1000" dirty="0" err="1"/>
              <a:t>Comput</a:t>
            </a:r>
            <a:r>
              <a:rPr lang="en-US" sz="1000" dirty="0"/>
              <a:t> </a:t>
            </a:r>
            <a:r>
              <a:rPr lang="en-US" sz="1000" dirty="0" err="1"/>
              <a:t>Imag</a:t>
            </a:r>
            <a:r>
              <a:rPr lang="en-US" sz="1000" dirty="0"/>
              <a:t> Process</a:t>
            </a:r>
            <a:endParaRPr lang="en-US" sz="1000" dirty="0" smtClean="0"/>
          </a:p>
        </p:txBody>
      </p:sp>
      <p:sp>
        <p:nvSpPr>
          <p:cNvPr id="12" name="직사각형 11"/>
          <p:cNvSpPr/>
          <p:nvPr/>
        </p:nvSpPr>
        <p:spPr>
          <a:xfrm>
            <a:off x="795809" y="4606786"/>
            <a:ext cx="6052666" cy="1200329"/>
          </a:xfrm>
          <a:prstGeom prst="rect">
            <a:avLst/>
          </a:prstGeom>
        </p:spPr>
        <p:txBody>
          <a:bodyPr wrap="square">
            <a:spAutoFit/>
          </a:bodyPr>
          <a:lstStyle/>
          <a:p>
            <a:pPr marL="171450" indent="-171450">
              <a:buFontTx/>
              <a:buChar char="-"/>
            </a:pPr>
            <a:r>
              <a:rPr lang="en-US" sz="1200" dirty="0" smtClean="0">
                <a:solidFill>
                  <a:srgbClr val="FF0000"/>
                </a:solidFill>
              </a:rPr>
              <a:t>Fuse features from each modality.</a:t>
            </a:r>
          </a:p>
          <a:p>
            <a:pPr marL="628650" lvl="1" indent="-171450">
              <a:buFontTx/>
              <a:buChar char="-"/>
            </a:pPr>
            <a:r>
              <a:rPr lang="en-US" sz="1200" dirty="0" smtClean="0"/>
              <a:t>Fusion methods : Concatenate or add</a:t>
            </a:r>
          </a:p>
          <a:p>
            <a:pPr marL="171450" indent="-171450">
              <a:buFontTx/>
              <a:buChar char="-"/>
            </a:pPr>
            <a:r>
              <a:rPr lang="en-US" sz="1200" dirty="0" smtClean="0"/>
              <a:t>Not introduce additional parameters, simple, efficient</a:t>
            </a:r>
          </a:p>
          <a:p>
            <a:pPr marL="171450" indent="-171450">
              <a:buFontTx/>
              <a:buChar char="-"/>
            </a:pPr>
            <a:r>
              <a:rPr lang="en-US" sz="1200" dirty="0" smtClean="0"/>
              <a:t>Not change the semantics of learned features, cannot highlight or suppress features..</a:t>
            </a:r>
          </a:p>
          <a:p>
            <a:pPr marL="628650" lvl="1" indent="-171450">
              <a:buFontTx/>
              <a:buChar char="-"/>
            </a:pPr>
            <a:r>
              <a:rPr lang="en-US" sz="1200" dirty="0" smtClean="0"/>
              <a:t>Adopt attention mechanisms</a:t>
            </a:r>
          </a:p>
          <a:p>
            <a:pPr marL="171450" indent="-171450">
              <a:buFontTx/>
              <a:buChar char="-"/>
            </a:pPr>
            <a:endParaRPr lang="en-US" sz="1200" dirty="0">
              <a:solidFill>
                <a:srgbClr val="FF0000"/>
              </a:solidFill>
            </a:endParaRPr>
          </a:p>
        </p:txBody>
      </p:sp>
      <p:sp>
        <p:nvSpPr>
          <p:cNvPr id="13" name="직사각형 12"/>
          <p:cNvSpPr/>
          <p:nvPr/>
        </p:nvSpPr>
        <p:spPr>
          <a:xfrm flipV="1">
            <a:off x="8419063" y="4601514"/>
            <a:ext cx="362987" cy="3672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직선 화살표 연결선 13"/>
          <p:cNvCxnSpPr/>
          <p:nvPr/>
        </p:nvCxnSpPr>
        <p:spPr>
          <a:xfrm>
            <a:off x="8618921" y="4048695"/>
            <a:ext cx="0" cy="427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508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KR" dirty="0"/>
              <a:t>Dealing with missing Modalities</a:t>
            </a:r>
            <a:endParaRPr lang="ko-KR" altLang="en-US" dirty="0"/>
          </a:p>
        </p:txBody>
      </p:sp>
      <p:pic>
        <p:nvPicPr>
          <p:cNvPr id="4098" name="Picture 2" descr="https://ars.els-cdn.com/content/image/1-s2.0-S0895611121000550-ga1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2239"/>
          <a:stretch/>
        </p:blipFill>
        <p:spPr bwMode="auto">
          <a:xfrm>
            <a:off x="5727314" y="2054452"/>
            <a:ext cx="1511686" cy="3251046"/>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rotWithShape="1">
          <a:blip r:embed="rId3" cstate="print">
            <a:extLst>
              <a:ext uri="{28A0092B-C50C-407E-A947-70E740481C1C}">
                <a14:useLocalDpi xmlns:a14="http://schemas.microsoft.com/office/drawing/2010/main" val="0"/>
              </a:ext>
            </a:extLst>
          </a:blip>
          <a:srcRect l="60196" t="33961" r="5869" b="21011"/>
          <a:stretch/>
        </p:blipFill>
        <p:spPr>
          <a:xfrm>
            <a:off x="1990031" y="3683608"/>
            <a:ext cx="2258811" cy="1685925"/>
          </a:xfrm>
          <a:prstGeom prst="rect">
            <a:avLst/>
          </a:prstGeom>
        </p:spPr>
      </p:pic>
      <p:pic>
        <p:nvPicPr>
          <p:cNvPr id="7" name="그림 6"/>
          <p:cNvPicPr>
            <a:picLocks noChangeAspect="1"/>
          </p:cNvPicPr>
          <p:nvPr/>
        </p:nvPicPr>
        <p:blipFill rotWithShape="1">
          <a:blip r:embed="rId4" cstate="print">
            <a:extLst>
              <a:ext uri="{28A0092B-C50C-407E-A947-70E740481C1C}">
                <a14:useLocalDpi xmlns:a14="http://schemas.microsoft.com/office/drawing/2010/main" val="0"/>
              </a:ext>
            </a:extLst>
          </a:blip>
          <a:srcRect t="25417" b="5278"/>
          <a:stretch/>
        </p:blipFill>
        <p:spPr>
          <a:xfrm>
            <a:off x="1000125" y="1803663"/>
            <a:ext cx="4238625" cy="1652402"/>
          </a:xfrm>
          <a:prstGeom prst="rect">
            <a:avLst/>
          </a:prstGeom>
        </p:spPr>
      </p:pic>
      <p:sp>
        <p:nvSpPr>
          <p:cNvPr id="9" name="직사각형 8"/>
          <p:cNvSpPr/>
          <p:nvPr/>
        </p:nvSpPr>
        <p:spPr>
          <a:xfrm>
            <a:off x="8070369" y="3883393"/>
            <a:ext cx="3174324" cy="338554"/>
          </a:xfrm>
          <a:prstGeom prst="rect">
            <a:avLst/>
          </a:prstGeom>
        </p:spPr>
        <p:txBody>
          <a:bodyPr wrap="square">
            <a:spAutoFit/>
          </a:bodyPr>
          <a:lstStyle/>
          <a:p>
            <a:r>
              <a:rPr lang="en-US" sz="800" i="1" dirty="0"/>
              <a:t>https://github.com/trane293/trane293.github.io/blob/master/assets/presentations/20180712_Anmol_Dealing_With_Missing_Modalities.pdf</a:t>
            </a:r>
          </a:p>
        </p:txBody>
      </p:sp>
      <p:pic>
        <p:nvPicPr>
          <p:cNvPr id="10" name="그림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6807" y="1285960"/>
            <a:ext cx="4361448" cy="2507001"/>
          </a:xfrm>
          <a:prstGeom prst="rect">
            <a:avLst/>
          </a:prstGeom>
        </p:spPr>
      </p:pic>
      <p:sp>
        <p:nvSpPr>
          <p:cNvPr id="12" name="TextBox 11"/>
          <p:cNvSpPr txBox="1"/>
          <p:nvPr/>
        </p:nvSpPr>
        <p:spPr>
          <a:xfrm>
            <a:off x="1508424" y="1382114"/>
            <a:ext cx="3222024" cy="307777"/>
          </a:xfrm>
          <a:prstGeom prst="rect">
            <a:avLst/>
          </a:prstGeom>
          <a:noFill/>
        </p:spPr>
        <p:txBody>
          <a:bodyPr wrap="square" rtlCol="0">
            <a:spAutoFit/>
          </a:bodyPr>
          <a:lstStyle/>
          <a:p>
            <a:pPr algn="ctr"/>
            <a:r>
              <a:rPr lang="en-US" sz="1400" dirty="0" err="1" smtClean="0">
                <a:solidFill>
                  <a:schemeClr val="accent1">
                    <a:lumMod val="50000"/>
                  </a:schemeClr>
                </a:solidFill>
              </a:rPr>
              <a:t>BraTS</a:t>
            </a:r>
            <a:r>
              <a:rPr lang="en-US" sz="1400" dirty="0">
                <a:solidFill>
                  <a:schemeClr val="accent1">
                    <a:lumMod val="50000"/>
                  </a:schemeClr>
                </a:solidFill>
              </a:rPr>
              <a:t> </a:t>
            </a:r>
            <a:r>
              <a:rPr lang="en-US" sz="1400" dirty="0" smtClean="0">
                <a:solidFill>
                  <a:schemeClr val="accent1">
                    <a:lumMod val="50000"/>
                  </a:schemeClr>
                </a:solidFill>
              </a:rPr>
              <a:t>: </a:t>
            </a:r>
            <a:r>
              <a:rPr lang="en-US" sz="1400" b="1" dirty="0" smtClean="0">
                <a:solidFill>
                  <a:schemeClr val="accent1">
                    <a:lumMod val="50000"/>
                  </a:schemeClr>
                </a:solidFill>
              </a:rPr>
              <a:t>complete</a:t>
            </a:r>
            <a:r>
              <a:rPr lang="en-US" sz="1400" dirty="0" smtClean="0">
                <a:solidFill>
                  <a:schemeClr val="accent1">
                    <a:lumMod val="50000"/>
                  </a:schemeClr>
                </a:solidFill>
              </a:rPr>
              <a:t> modality data</a:t>
            </a:r>
            <a:endParaRPr lang="en-US" sz="1400" dirty="0">
              <a:solidFill>
                <a:schemeClr val="accent1">
                  <a:lumMod val="50000"/>
                </a:schemeClr>
              </a:solidFill>
            </a:endParaRPr>
          </a:p>
        </p:txBody>
      </p:sp>
      <p:sp>
        <p:nvSpPr>
          <p:cNvPr id="13" name="TextBox 12"/>
          <p:cNvSpPr txBox="1"/>
          <p:nvPr/>
        </p:nvSpPr>
        <p:spPr>
          <a:xfrm>
            <a:off x="4822853" y="1382114"/>
            <a:ext cx="3222024" cy="307777"/>
          </a:xfrm>
          <a:prstGeom prst="rect">
            <a:avLst/>
          </a:prstGeom>
          <a:noFill/>
        </p:spPr>
        <p:txBody>
          <a:bodyPr wrap="square" rtlCol="0">
            <a:spAutoFit/>
          </a:bodyPr>
          <a:lstStyle/>
          <a:p>
            <a:pPr algn="ctr"/>
            <a:r>
              <a:rPr lang="en-US" sz="1400" b="1" dirty="0" smtClean="0">
                <a:solidFill>
                  <a:schemeClr val="accent1">
                    <a:lumMod val="50000"/>
                  </a:schemeClr>
                </a:solidFill>
              </a:rPr>
              <a:t>Actual</a:t>
            </a:r>
            <a:r>
              <a:rPr lang="en-US" sz="1400" dirty="0" smtClean="0">
                <a:solidFill>
                  <a:schemeClr val="accent1">
                    <a:lumMod val="50000"/>
                  </a:schemeClr>
                </a:solidFill>
              </a:rPr>
              <a:t> scenarios....</a:t>
            </a:r>
            <a:endParaRPr lang="en-US" sz="1400" dirty="0">
              <a:solidFill>
                <a:schemeClr val="accent1">
                  <a:lumMod val="50000"/>
                </a:schemeClr>
              </a:solidFill>
            </a:endParaRPr>
          </a:p>
        </p:txBody>
      </p:sp>
      <p:sp>
        <p:nvSpPr>
          <p:cNvPr id="14" name="TextBox 13"/>
          <p:cNvSpPr txBox="1"/>
          <p:nvPr/>
        </p:nvSpPr>
        <p:spPr>
          <a:xfrm>
            <a:off x="4872145" y="5445432"/>
            <a:ext cx="3222024" cy="276999"/>
          </a:xfrm>
          <a:prstGeom prst="rect">
            <a:avLst/>
          </a:prstGeom>
          <a:noFill/>
        </p:spPr>
        <p:txBody>
          <a:bodyPr wrap="square" rtlCol="0">
            <a:spAutoFit/>
          </a:bodyPr>
          <a:lstStyle/>
          <a:p>
            <a:pPr algn="ctr"/>
            <a:r>
              <a:rPr lang="en-US" sz="1200" dirty="0" smtClean="0">
                <a:solidFill>
                  <a:schemeClr val="accent1">
                    <a:lumMod val="50000"/>
                  </a:schemeClr>
                </a:solidFill>
              </a:rPr>
              <a:t>Early work (2018)</a:t>
            </a:r>
            <a:endParaRPr lang="en-US" sz="1200" dirty="0">
              <a:solidFill>
                <a:schemeClr val="accent1">
                  <a:lumMod val="50000"/>
                </a:schemeClr>
              </a:solidFill>
            </a:endParaRPr>
          </a:p>
        </p:txBody>
      </p:sp>
      <p:sp>
        <p:nvSpPr>
          <p:cNvPr id="16" name="TextBox 15"/>
          <p:cNvSpPr txBox="1"/>
          <p:nvPr/>
        </p:nvSpPr>
        <p:spPr>
          <a:xfrm>
            <a:off x="8021027" y="5445432"/>
            <a:ext cx="3222024" cy="276999"/>
          </a:xfrm>
          <a:prstGeom prst="rect">
            <a:avLst/>
          </a:prstGeom>
          <a:noFill/>
        </p:spPr>
        <p:txBody>
          <a:bodyPr wrap="square" rtlCol="0">
            <a:spAutoFit/>
          </a:bodyPr>
          <a:lstStyle/>
          <a:p>
            <a:pPr algn="ctr"/>
            <a:r>
              <a:rPr lang="en-US" sz="1200" dirty="0" smtClean="0">
                <a:solidFill>
                  <a:schemeClr val="accent1">
                    <a:lumMod val="50000"/>
                  </a:schemeClr>
                </a:solidFill>
              </a:rPr>
              <a:t>Recent works.. (2021)</a:t>
            </a:r>
            <a:endParaRPr lang="en-US" sz="1200" dirty="0">
              <a:solidFill>
                <a:schemeClr val="accent1">
                  <a:lumMod val="50000"/>
                </a:schemeClr>
              </a:solidFill>
            </a:endParaRPr>
          </a:p>
        </p:txBody>
      </p:sp>
      <p:sp>
        <p:nvSpPr>
          <p:cNvPr id="17" name="TextBox 16"/>
          <p:cNvSpPr txBox="1"/>
          <p:nvPr/>
        </p:nvSpPr>
        <p:spPr>
          <a:xfrm>
            <a:off x="7296150" y="4669824"/>
            <a:ext cx="4800918" cy="553998"/>
          </a:xfrm>
          <a:prstGeom prst="rect">
            <a:avLst/>
          </a:prstGeom>
          <a:noFill/>
        </p:spPr>
        <p:txBody>
          <a:bodyPr wrap="square" rtlCol="0">
            <a:spAutoFit/>
          </a:bodyPr>
          <a:lstStyle/>
          <a:p>
            <a:pPr marL="171450" indent="-171450">
              <a:buFontTx/>
              <a:buChar char="-"/>
            </a:pPr>
            <a:r>
              <a:rPr lang="en-US" sz="1000" dirty="0" smtClean="0"/>
              <a:t>Learn the relationship between modalities and examine all possible scenarios</a:t>
            </a:r>
          </a:p>
          <a:p>
            <a:pPr marL="171450" indent="-171450">
              <a:buFontTx/>
              <a:buChar char="-"/>
            </a:pPr>
            <a:r>
              <a:rPr lang="en-US" sz="1000" dirty="0" smtClean="0"/>
              <a:t>The intensity correction algorithm </a:t>
            </a:r>
          </a:p>
          <a:p>
            <a:pPr marL="628650" lvl="1" indent="-171450">
              <a:buFontTx/>
              <a:buChar char="-"/>
            </a:pPr>
            <a:r>
              <a:rPr lang="en-US" sz="1000" dirty="0" smtClean="0">
                <a:sym typeface="Wingdings" panose="05000000000000000000" pitchFamily="2" charset="2"/>
              </a:rPr>
              <a:t>easier to distinguish the tumor and non-tumor regions in the synthetic data</a:t>
            </a:r>
            <a:endParaRPr lang="en-US" sz="1000" dirty="0"/>
          </a:p>
        </p:txBody>
      </p:sp>
      <p:sp>
        <p:nvSpPr>
          <p:cNvPr id="18" name="TextBox 17"/>
          <p:cNvSpPr txBox="1"/>
          <p:nvPr/>
        </p:nvSpPr>
        <p:spPr>
          <a:xfrm>
            <a:off x="10248081" y="5977574"/>
            <a:ext cx="2543175" cy="246221"/>
          </a:xfrm>
          <a:prstGeom prst="rect">
            <a:avLst/>
          </a:prstGeom>
          <a:noFill/>
        </p:spPr>
        <p:txBody>
          <a:bodyPr wrap="square" rtlCol="0">
            <a:spAutoFit/>
          </a:bodyPr>
          <a:lstStyle/>
          <a:p>
            <a:r>
              <a:rPr lang="en-US" sz="1000" b="1" dirty="0" smtClean="0"/>
              <a:t>Intensity correction </a:t>
            </a:r>
            <a:r>
              <a:rPr lang="ko-KR" altLang="en-US" sz="1000" b="1" dirty="0" err="1" smtClean="0"/>
              <a:t>ㅇ</a:t>
            </a:r>
            <a:r>
              <a:rPr lang="ko-KR" altLang="en-US" sz="1000" b="1" dirty="0" smtClean="0"/>
              <a:t> </a:t>
            </a:r>
            <a:r>
              <a:rPr lang="ko-KR" altLang="en-US" sz="1000" b="1" dirty="0" err="1" smtClean="0"/>
              <a:t>ㅣ뭐지</a:t>
            </a:r>
            <a:r>
              <a:rPr lang="en-US" altLang="ko-KR" sz="1000" b="1" dirty="0" smtClean="0"/>
              <a:t>?</a:t>
            </a:r>
            <a:endParaRPr lang="en-US" sz="1000" b="1" dirty="0"/>
          </a:p>
        </p:txBody>
      </p:sp>
    </p:spTree>
    <p:extLst>
      <p:ext uri="{BB962C8B-B14F-4D97-AF65-F5344CB8AC3E}">
        <p14:creationId xmlns:p14="http://schemas.microsoft.com/office/powerpoint/2010/main" val="3606619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Summary</a:t>
            </a:r>
            <a:endParaRPr lang="ko-KR" altLang="en-US" dirty="0"/>
          </a:p>
        </p:txBody>
      </p:sp>
      <p:pic>
        <p:nvPicPr>
          <p:cNvPr id="6" name="Picture 3" descr="A screenshot of a document&#10;&#10;Description automatically generated with low confidence">
            <a:extLst>
              <a:ext uri="{FF2B5EF4-FFF2-40B4-BE49-F238E27FC236}">
                <a16:creationId xmlns:a16="http://schemas.microsoft.com/office/drawing/2014/main" id="{A076F009-9F2C-5A45-4274-55883C56CC86}"/>
              </a:ext>
            </a:extLst>
          </p:cNvPr>
          <p:cNvPicPr>
            <a:picLocks/>
          </p:cNvPicPr>
          <p:nvPr/>
        </p:nvPicPr>
        <p:blipFill rotWithShape="1">
          <a:blip r:embed="rId2"/>
          <a:srcRect l="15290" r="18299"/>
          <a:stretch/>
        </p:blipFill>
        <p:spPr>
          <a:xfrm rot="5400000">
            <a:off x="2016729" y="-1074336"/>
            <a:ext cx="3930867" cy="7591099"/>
          </a:xfrm>
          <a:prstGeom prst="rect">
            <a:avLst/>
          </a:prstGeom>
        </p:spPr>
      </p:pic>
    </p:spTree>
    <p:extLst>
      <p:ext uri="{BB962C8B-B14F-4D97-AF65-F5344CB8AC3E}">
        <p14:creationId xmlns:p14="http://schemas.microsoft.com/office/powerpoint/2010/main" val="58078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Summary</a:t>
            </a:r>
            <a:endParaRPr lang="ko-KR" altLang="en-US" dirty="0"/>
          </a:p>
        </p:txBody>
      </p:sp>
      <p:sp>
        <p:nvSpPr>
          <p:cNvPr id="4" name="타원 3"/>
          <p:cNvSpPr/>
          <p:nvPr/>
        </p:nvSpPr>
        <p:spPr>
          <a:xfrm>
            <a:off x="1670507" y="1888693"/>
            <a:ext cx="1718698" cy="116373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t>Task-modality modeling </a:t>
            </a:r>
            <a:endParaRPr lang="en-US" sz="1400" b="1" dirty="0"/>
          </a:p>
        </p:txBody>
      </p:sp>
      <p:sp>
        <p:nvSpPr>
          <p:cNvPr id="6" name="타원 5"/>
          <p:cNvSpPr/>
          <p:nvPr/>
        </p:nvSpPr>
        <p:spPr>
          <a:xfrm>
            <a:off x="2988117" y="3703197"/>
            <a:ext cx="1310855" cy="12492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t>Modality-modality training</a:t>
            </a:r>
            <a:endParaRPr lang="en-US" sz="1400" b="1" dirty="0"/>
          </a:p>
        </p:txBody>
      </p:sp>
      <p:sp>
        <p:nvSpPr>
          <p:cNvPr id="7" name="타원 6"/>
          <p:cNvSpPr/>
          <p:nvPr/>
        </p:nvSpPr>
        <p:spPr>
          <a:xfrm>
            <a:off x="8615036" y="2311251"/>
            <a:ext cx="2296042" cy="13919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smtClean="0"/>
              <a:t>Missing modalities</a:t>
            </a:r>
            <a:endParaRPr lang="en-US" sz="1400" b="1" dirty="0"/>
          </a:p>
        </p:txBody>
      </p:sp>
      <p:sp>
        <p:nvSpPr>
          <p:cNvPr id="8" name="직사각형 7"/>
          <p:cNvSpPr/>
          <p:nvPr/>
        </p:nvSpPr>
        <p:spPr>
          <a:xfrm>
            <a:off x="784777" y="3084659"/>
            <a:ext cx="3898008" cy="276999"/>
          </a:xfrm>
          <a:prstGeom prst="rect">
            <a:avLst/>
          </a:prstGeom>
        </p:spPr>
        <p:txBody>
          <a:bodyPr wrap="square">
            <a:spAutoFit/>
          </a:bodyPr>
          <a:lstStyle/>
          <a:p>
            <a:pPr marL="171450" indent="-171450">
              <a:buFontTx/>
              <a:buChar char="-"/>
            </a:pPr>
            <a:r>
              <a:rPr lang="en-US" sz="1200" dirty="0" smtClean="0"/>
              <a:t>Help the network choose </a:t>
            </a:r>
            <a:r>
              <a:rPr lang="en-US" sz="1200" dirty="0" smtClean="0">
                <a:solidFill>
                  <a:srgbClr val="FF0000"/>
                </a:solidFill>
              </a:rPr>
              <a:t>the most relative modality</a:t>
            </a:r>
          </a:p>
        </p:txBody>
      </p:sp>
      <p:sp>
        <p:nvSpPr>
          <p:cNvPr id="9" name="직사각형 8"/>
          <p:cNvSpPr/>
          <p:nvPr/>
        </p:nvSpPr>
        <p:spPr>
          <a:xfrm>
            <a:off x="2033150" y="5087893"/>
            <a:ext cx="3220791" cy="646331"/>
          </a:xfrm>
          <a:prstGeom prst="rect">
            <a:avLst/>
          </a:prstGeom>
        </p:spPr>
        <p:txBody>
          <a:bodyPr wrap="square">
            <a:spAutoFit/>
          </a:bodyPr>
          <a:lstStyle/>
          <a:p>
            <a:pPr marL="171450" indent="-171450">
              <a:buFontTx/>
              <a:buChar char="-"/>
            </a:pPr>
            <a:r>
              <a:rPr lang="en-US" sz="1200" dirty="0" smtClean="0"/>
              <a:t>Find the most </a:t>
            </a:r>
            <a:r>
              <a:rPr lang="en-US" sz="1200" dirty="0" smtClean="0">
                <a:solidFill>
                  <a:srgbClr val="FF0000"/>
                </a:solidFill>
              </a:rPr>
              <a:t>suitable modality combination</a:t>
            </a:r>
          </a:p>
          <a:p>
            <a:pPr marL="171450" indent="-171450">
              <a:buFontTx/>
              <a:buChar char="-"/>
            </a:pPr>
            <a:r>
              <a:rPr lang="en-US" sz="1200" dirty="0" smtClean="0"/>
              <a:t>Exhaustive combination with </a:t>
            </a:r>
            <a:r>
              <a:rPr lang="en-US" sz="1200" dirty="0" smtClean="0">
                <a:solidFill>
                  <a:srgbClr val="0070C0"/>
                </a:solidFill>
              </a:rPr>
              <a:t>large computing resources</a:t>
            </a:r>
            <a:endParaRPr lang="en-US" sz="1200" dirty="0">
              <a:solidFill>
                <a:srgbClr val="0070C0"/>
              </a:solidFill>
            </a:endParaRPr>
          </a:p>
        </p:txBody>
      </p:sp>
      <p:sp>
        <p:nvSpPr>
          <p:cNvPr id="3" name="직사각형 2"/>
          <p:cNvSpPr/>
          <p:nvPr/>
        </p:nvSpPr>
        <p:spPr>
          <a:xfrm>
            <a:off x="3602476" y="1118718"/>
            <a:ext cx="5176866" cy="400110"/>
          </a:xfrm>
          <a:prstGeom prst="rect">
            <a:avLst/>
          </a:prstGeom>
        </p:spPr>
        <p:txBody>
          <a:bodyPr wrap="none">
            <a:spAutoFit/>
          </a:bodyPr>
          <a:lstStyle/>
          <a:p>
            <a:r>
              <a:rPr lang="en-US" sz="2000" b="1" dirty="0" smtClean="0"/>
              <a:t>Utilizing the information from multi-modalities</a:t>
            </a:r>
            <a:endParaRPr lang="en-US" sz="2000" b="1" dirty="0">
              <a:solidFill>
                <a:srgbClr val="C00000"/>
              </a:solidFill>
            </a:endParaRPr>
          </a:p>
        </p:txBody>
      </p:sp>
      <p:sp>
        <p:nvSpPr>
          <p:cNvPr id="11" name="직사각형 10"/>
          <p:cNvSpPr/>
          <p:nvPr/>
        </p:nvSpPr>
        <p:spPr>
          <a:xfrm>
            <a:off x="8203258" y="3822952"/>
            <a:ext cx="3898008" cy="461665"/>
          </a:xfrm>
          <a:prstGeom prst="rect">
            <a:avLst/>
          </a:prstGeom>
        </p:spPr>
        <p:txBody>
          <a:bodyPr wrap="square">
            <a:spAutoFit/>
          </a:bodyPr>
          <a:lstStyle/>
          <a:p>
            <a:pPr marL="171450" indent="-171450">
              <a:buFontTx/>
              <a:buChar char="-"/>
            </a:pPr>
            <a:r>
              <a:rPr lang="en-US" sz="1200" dirty="0" smtClean="0"/>
              <a:t>Focus on the perspective of </a:t>
            </a:r>
            <a:r>
              <a:rPr lang="en-US" sz="1200" dirty="0" smtClean="0">
                <a:solidFill>
                  <a:srgbClr val="FF0000"/>
                </a:solidFill>
              </a:rPr>
              <a:t>generation</a:t>
            </a:r>
          </a:p>
          <a:p>
            <a:pPr marL="628650" lvl="1" indent="-171450">
              <a:buFontTx/>
              <a:buChar char="-"/>
            </a:pPr>
            <a:r>
              <a:rPr lang="en-US" sz="1200" dirty="0" smtClean="0"/>
              <a:t>Rely on </a:t>
            </a:r>
            <a:r>
              <a:rPr lang="en-US" sz="1200" dirty="0" smtClean="0">
                <a:solidFill>
                  <a:srgbClr val="0070C0"/>
                </a:solidFill>
              </a:rPr>
              <a:t>the quality of the existing modality data</a:t>
            </a:r>
            <a:endParaRPr lang="en-US" sz="1200" dirty="0">
              <a:solidFill>
                <a:srgbClr val="0070C0"/>
              </a:solidFill>
            </a:endParaRPr>
          </a:p>
        </p:txBody>
      </p:sp>
      <p:sp>
        <p:nvSpPr>
          <p:cNvPr id="10" name="타원 9"/>
          <p:cNvSpPr/>
          <p:nvPr/>
        </p:nvSpPr>
        <p:spPr>
          <a:xfrm>
            <a:off x="4877202" y="1912422"/>
            <a:ext cx="1850309" cy="13107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smtClean="0"/>
              <a:t>Fusion of multi-modality</a:t>
            </a:r>
            <a:endParaRPr lang="en-US" sz="1400" b="1" dirty="0"/>
          </a:p>
        </p:txBody>
      </p:sp>
      <p:sp>
        <p:nvSpPr>
          <p:cNvPr id="12" name="직사각형 11"/>
          <p:cNvSpPr/>
          <p:nvPr/>
        </p:nvSpPr>
        <p:spPr>
          <a:xfrm>
            <a:off x="4169735" y="3371055"/>
            <a:ext cx="4033523" cy="1015663"/>
          </a:xfrm>
          <a:prstGeom prst="rect">
            <a:avLst/>
          </a:prstGeom>
        </p:spPr>
        <p:txBody>
          <a:bodyPr wrap="square">
            <a:spAutoFit/>
          </a:bodyPr>
          <a:lstStyle/>
          <a:p>
            <a:pPr marL="171450" indent="-171450">
              <a:buFontTx/>
              <a:buChar char="-"/>
            </a:pPr>
            <a:r>
              <a:rPr lang="en-US" sz="1200" dirty="0" smtClean="0"/>
              <a:t>the </a:t>
            </a:r>
            <a:r>
              <a:rPr lang="en-US" sz="1200" dirty="0" smtClean="0">
                <a:solidFill>
                  <a:srgbClr val="FF0000"/>
                </a:solidFill>
              </a:rPr>
              <a:t>expressive</a:t>
            </a:r>
            <a:r>
              <a:rPr lang="en-US" sz="1200" dirty="0" smtClean="0"/>
              <a:t> </a:t>
            </a:r>
            <a:r>
              <a:rPr lang="en-US" sz="1200" dirty="0" smtClean="0">
                <a:solidFill>
                  <a:srgbClr val="FF0000"/>
                </a:solidFill>
              </a:rPr>
              <a:t>ability</a:t>
            </a:r>
            <a:r>
              <a:rPr lang="en-US" sz="1200" dirty="0" smtClean="0"/>
              <a:t> and </a:t>
            </a:r>
            <a:r>
              <a:rPr lang="en-US" sz="1200" dirty="0" smtClean="0">
                <a:solidFill>
                  <a:srgbClr val="FF0000"/>
                </a:solidFill>
              </a:rPr>
              <a:t>generalization</a:t>
            </a:r>
            <a:r>
              <a:rPr lang="en-US" sz="1200" dirty="0" smtClean="0"/>
              <a:t> of features</a:t>
            </a:r>
          </a:p>
          <a:p>
            <a:pPr marL="171450" indent="-171450">
              <a:buFontTx/>
              <a:buChar char="-"/>
            </a:pPr>
            <a:r>
              <a:rPr lang="en-US" sz="1200" dirty="0" smtClean="0">
                <a:solidFill>
                  <a:srgbClr val="FF0000"/>
                </a:solidFill>
              </a:rPr>
              <a:t>No Additional parameters</a:t>
            </a:r>
          </a:p>
          <a:p>
            <a:pPr marL="171450" indent="-171450">
              <a:buFontTx/>
              <a:buChar char="-"/>
            </a:pPr>
            <a:r>
              <a:rPr lang="en-US" sz="1200" dirty="0" smtClean="0">
                <a:solidFill>
                  <a:srgbClr val="0070C0"/>
                </a:solidFill>
              </a:rPr>
              <a:t>Lack the physical expression of features</a:t>
            </a:r>
          </a:p>
          <a:p>
            <a:pPr marL="628650" lvl="1" indent="-171450">
              <a:buFontTx/>
              <a:buChar char="-"/>
            </a:pPr>
            <a:r>
              <a:rPr lang="en-US" sz="1200" dirty="0" smtClean="0"/>
              <a:t>Small network, attention module?</a:t>
            </a:r>
          </a:p>
          <a:p>
            <a:pPr marL="1085850" lvl="2" indent="-171450">
              <a:buFontTx/>
              <a:buChar char="-"/>
            </a:pPr>
            <a:r>
              <a:rPr lang="en-US" sz="1200" dirty="0" smtClean="0"/>
              <a:t>Additional parameters, computational cost</a:t>
            </a:r>
          </a:p>
        </p:txBody>
      </p:sp>
      <p:cxnSp>
        <p:nvCxnSpPr>
          <p:cNvPr id="13" name="직선 화살표 연결선 12"/>
          <p:cNvCxnSpPr/>
          <p:nvPr/>
        </p:nvCxnSpPr>
        <p:spPr>
          <a:xfrm flipH="1" flipV="1">
            <a:off x="7665446" y="3327810"/>
            <a:ext cx="3885" cy="2577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550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1127" y="245901"/>
            <a:ext cx="11747240" cy="567936"/>
          </a:xfrm>
        </p:spPr>
        <p:txBody>
          <a:bodyPr/>
          <a:lstStyle/>
          <a:p>
            <a:r>
              <a:rPr lang="en-US" dirty="0" smtClean="0"/>
              <a:t>Future Trends</a:t>
            </a:r>
            <a:endParaRPr lang="ko-KR" altLang="en-US" dirty="0"/>
          </a:p>
        </p:txBody>
      </p:sp>
      <p:sp>
        <p:nvSpPr>
          <p:cNvPr id="3" name="직사각형 2"/>
          <p:cNvSpPr/>
          <p:nvPr/>
        </p:nvSpPr>
        <p:spPr>
          <a:xfrm>
            <a:off x="1622183" y="4026030"/>
            <a:ext cx="2205219" cy="707886"/>
          </a:xfrm>
          <a:prstGeom prst="rect">
            <a:avLst/>
          </a:prstGeom>
        </p:spPr>
        <p:txBody>
          <a:bodyPr wrap="none">
            <a:spAutoFit/>
          </a:bodyPr>
          <a:lstStyle/>
          <a:p>
            <a:r>
              <a:rPr lang="en-US" sz="2000" b="1" dirty="0" smtClean="0"/>
              <a:t>Segmentation with</a:t>
            </a:r>
          </a:p>
          <a:p>
            <a:r>
              <a:rPr lang="en-US" sz="2000" b="1" dirty="0" smtClean="0"/>
              <a:t>Less Supervision</a:t>
            </a:r>
            <a:endParaRPr lang="en-US" sz="2000" b="1" dirty="0">
              <a:solidFill>
                <a:srgbClr val="C00000"/>
              </a:solidFill>
            </a:endParaRPr>
          </a:p>
        </p:txBody>
      </p:sp>
      <p:sp>
        <p:nvSpPr>
          <p:cNvPr id="14" name="직사각형 13"/>
          <p:cNvSpPr/>
          <p:nvPr/>
        </p:nvSpPr>
        <p:spPr>
          <a:xfrm>
            <a:off x="4510855" y="4179918"/>
            <a:ext cx="3713132" cy="400110"/>
          </a:xfrm>
          <a:prstGeom prst="rect">
            <a:avLst/>
          </a:prstGeom>
        </p:spPr>
        <p:txBody>
          <a:bodyPr wrap="none">
            <a:spAutoFit/>
          </a:bodyPr>
          <a:lstStyle/>
          <a:p>
            <a:r>
              <a:rPr lang="en-US" sz="2000" b="1" dirty="0" smtClean="0"/>
              <a:t>Neural Architecture search based</a:t>
            </a:r>
            <a:endParaRPr lang="en-US" sz="2000" b="1" dirty="0">
              <a:solidFill>
                <a:srgbClr val="C00000"/>
              </a:solidFill>
            </a:endParaRPr>
          </a:p>
        </p:txBody>
      </p:sp>
      <p:sp>
        <p:nvSpPr>
          <p:cNvPr id="15" name="직사각형 14"/>
          <p:cNvSpPr/>
          <p:nvPr/>
        </p:nvSpPr>
        <p:spPr>
          <a:xfrm>
            <a:off x="8621690" y="4179918"/>
            <a:ext cx="2765565" cy="400110"/>
          </a:xfrm>
          <a:prstGeom prst="rect">
            <a:avLst/>
          </a:prstGeom>
        </p:spPr>
        <p:txBody>
          <a:bodyPr wrap="none">
            <a:spAutoFit/>
          </a:bodyPr>
          <a:lstStyle/>
          <a:p>
            <a:r>
              <a:rPr lang="en-US" sz="2000" b="1" dirty="0" smtClean="0"/>
              <a:t>Protect patient’s privacy</a:t>
            </a:r>
            <a:endParaRPr lang="en-US" sz="2000" b="1" dirty="0">
              <a:solidFill>
                <a:srgbClr val="C00000"/>
              </a:solidFill>
            </a:endParaRPr>
          </a:p>
        </p:txBody>
      </p:sp>
      <p:pic>
        <p:nvPicPr>
          <p:cNvPr id="7172" name="Picture 4" descr="https://i.pinimg.com/564x/08/dd/c4/08ddc4cdf28393f3acc933bfbad767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3" y="1790709"/>
            <a:ext cx="3844852" cy="1953158"/>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807" y="1790709"/>
            <a:ext cx="2588184" cy="2146670"/>
          </a:xfrm>
          <a:prstGeom prst="rect">
            <a:avLst/>
          </a:prstGeom>
        </p:spPr>
      </p:pic>
      <p:pic>
        <p:nvPicPr>
          <p:cNvPr id="7180" name="Picture 12" descr="https://i.pinimg.com/564x/1c/e9/ea/1ce9ea697b0659b9124f2ab4047b8e6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555" y="2135760"/>
            <a:ext cx="3240611" cy="180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401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smtClean="0">
                <a:ln>
                  <a:noFill/>
                </a:ln>
                <a:solidFill>
                  <a:schemeClr val="bg1"/>
                </a:solidFill>
                <a:effectLst/>
                <a:uLnTx/>
                <a:uFillTx/>
                <a:latin typeface="Calibri"/>
                <a:ea typeface="Noto Sans CJK KR Medium"/>
                <a:cs typeface="+mj-cs"/>
              </a:rPr>
              <a:t>List of paper</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5" y="2535381"/>
            <a:ext cx="9076909" cy="2343455"/>
          </a:xfrm>
          <a:prstGeom prst="rect">
            <a:avLst/>
          </a:prstGeom>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indent="-571500">
              <a:lnSpc>
                <a:spcPct val="120000"/>
              </a:lnSpc>
              <a:buFont typeface="+mj-lt"/>
              <a:buAutoNum type="arabicPeriod"/>
              <a:defRPr/>
            </a:pPr>
            <a:r>
              <a:rPr lang="en-US" sz="2800" dirty="0">
                <a:solidFill>
                  <a:schemeClr val="bg1">
                    <a:lumMod val="85000"/>
                  </a:schemeClr>
                </a:solidFill>
              </a:rPr>
              <a:t>Deep learning based brain tumor segmentation: a survey (2023)</a:t>
            </a:r>
          </a:p>
          <a:p>
            <a:pPr marL="571500" indent="-571500">
              <a:lnSpc>
                <a:spcPct val="120000"/>
              </a:lnSpc>
              <a:buFont typeface="+mj-lt"/>
              <a:buAutoNum type="arabicPeriod"/>
              <a:defRPr/>
            </a:pPr>
            <a:r>
              <a:rPr lang="en-US" sz="2800" dirty="0" err="1"/>
              <a:t>Swin</a:t>
            </a:r>
            <a:r>
              <a:rPr lang="en-US" sz="2800" dirty="0"/>
              <a:t> UNETR: </a:t>
            </a:r>
            <a:r>
              <a:rPr lang="en-US" sz="2800" dirty="0" err="1"/>
              <a:t>Swin</a:t>
            </a:r>
            <a:r>
              <a:rPr lang="en-US" sz="2800" dirty="0"/>
              <a:t> Transformers for Semantic Segmentation of Brain Tumors in MRI Images (2022)</a:t>
            </a:r>
            <a:endParaRPr lang="en-KR" sz="2800" dirty="0"/>
          </a:p>
          <a:p>
            <a:pPr marR="0" lvl="0" algn="l" defTabSz="914400" rtl="0" eaLnBrk="1" fontAlgn="auto" latinLnBrk="1" hangingPunct="1">
              <a:lnSpc>
                <a:spcPct val="120000"/>
              </a:lnSpc>
              <a:spcBef>
                <a:spcPct val="0"/>
              </a:spcBef>
              <a:spcAft>
                <a:spcPts val="0"/>
              </a:spcAft>
              <a:buClrTx/>
              <a:buSzTx/>
              <a:tabLst/>
              <a:defRPr/>
            </a:pPr>
            <a:endParaRPr kumimoji="0" lang="en-US" altLang="ko-KR" sz="2800" b="1" i="0" u="none" strike="noStrike" kern="1200" cap="none" spc="-150" normalizeH="0" baseline="0" noProof="0" dirty="0">
              <a:ln>
                <a:noFill/>
              </a:ln>
              <a:solidFill>
                <a:prstClr val="white">
                  <a:lumMod val="85000"/>
                </a:prstClr>
              </a:solidFill>
              <a:effectLst/>
              <a:uLnTx/>
              <a:uFillTx/>
              <a:latin typeface="Calibri"/>
              <a:ea typeface="Noto Sans CJK KR Medium"/>
              <a:cs typeface="+mj-cs"/>
            </a:endParaRPr>
          </a:p>
        </p:txBody>
      </p:sp>
    </p:spTree>
    <p:extLst>
      <p:ext uri="{BB962C8B-B14F-4D97-AF65-F5344CB8AC3E}">
        <p14:creationId xmlns:p14="http://schemas.microsoft.com/office/powerpoint/2010/main" val="2239757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92500" lnSpcReduction="1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Related Work</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err="1" smtClean="0">
                <a:solidFill>
                  <a:prstClr val="white">
                    <a:lumMod val="85000"/>
                  </a:prstClr>
                </a:solidFill>
                <a:latin typeface="Calibri"/>
              </a:rPr>
              <a:t>Swin</a:t>
            </a:r>
            <a:r>
              <a:rPr lang="en-US" altLang="ko-KR" sz="2800" b="0" dirty="0" smtClean="0">
                <a:solidFill>
                  <a:prstClr val="white">
                    <a:lumMod val="85000"/>
                  </a:prstClr>
                </a:solidFill>
                <a:latin typeface="Calibri"/>
              </a:rPr>
              <a:t> UNETR</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Result and Discussion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spTree>
    <p:extLst>
      <p:ext uri="{BB962C8B-B14F-4D97-AF65-F5344CB8AC3E}">
        <p14:creationId xmlns:p14="http://schemas.microsoft.com/office/powerpoint/2010/main" val="2640564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TextBox 2"/>
          <p:cNvSpPr txBox="1"/>
          <p:nvPr/>
        </p:nvSpPr>
        <p:spPr>
          <a:xfrm>
            <a:off x="272877" y="755780"/>
            <a:ext cx="2910269" cy="369332"/>
          </a:xfrm>
          <a:prstGeom prst="rect">
            <a:avLst/>
          </a:prstGeom>
          <a:noFill/>
        </p:spPr>
        <p:txBody>
          <a:bodyPr wrap="square" rtlCol="0">
            <a:spAutoFit/>
          </a:bodyPr>
          <a:lstStyle/>
          <a:p>
            <a:r>
              <a:rPr lang="en-US" b="1" dirty="0">
                <a:solidFill>
                  <a:schemeClr val="accent1">
                    <a:lumMod val="50000"/>
                  </a:schemeClr>
                </a:solidFill>
              </a:rPr>
              <a:t>3</a:t>
            </a:r>
            <a:r>
              <a:rPr lang="en-US" b="1" dirty="0" smtClean="0">
                <a:solidFill>
                  <a:schemeClr val="accent1">
                    <a:lumMod val="50000"/>
                  </a:schemeClr>
                </a:solidFill>
              </a:rPr>
              <a:t>. Customized loss function</a:t>
            </a:r>
            <a:endParaRPr lang="en-US" b="1" dirty="0">
              <a:solidFill>
                <a:schemeClr val="accent1">
                  <a:lumMod val="50000"/>
                </a:schemeClr>
              </a:solidFill>
            </a:endParaRPr>
          </a:p>
        </p:txBody>
      </p:sp>
    </p:spTree>
    <p:extLst>
      <p:ext uri="{BB962C8B-B14F-4D97-AF65-F5344CB8AC3E}">
        <p14:creationId xmlns:p14="http://schemas.microsoft.com/office/powerpoint/2010/main" val="3326110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70000" lnSpcReduction="2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Background</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schemeClr val="bg1"/>
                </a:solidFill>
                <a:latin typeface="Calibri"/>
              </a:rPr>
              <a:t>Designing effective segmentation networks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solidFill>
                <a:effectLst/>
                <a:uLnTx/>
                <a:uFillTx/>
                <a:latin typeface="Calibri"/>
              </a:rPr>
              <a:t>Segmentation</a:t>
            </a:r>
            <a:r>
              <a:rPr kumimoji="0" lang="en-US" altLang="ko-KR" sz="2800" b="0" i="0" u="none" strike="noStrike" kern="1200" cap="none" spc="-150" normalizeH="0" noProof="0" dirty="0" smtClean="0">
                <a:ln>
                  <a:noFill/>
                </a:ln>
                <a:solidFill>
                  <a:schemeClr val="bg1"/>
                </a:solidFill>
                <a:effectLst/>
                <a:uLnTx/>
                <a:uFillTx/>
                <a:latin typeface="Calibri"/>
              </a:rPr>
              <a:t> under imbalanced condition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schemeClr val="bg1"/>
                </a:solidFill>
                <a:latin typeface="Calibri"/>
              </a:rPr>
              <a:t>Utilizing</a:t>
            </a:r>
            <a:r>
              <a:rPr lang="en-US" altLang="ko-KR" sz="2800" b="0" dirty="0">
                <a:solidFill>
                  <a:schemeClr val="bg1"/>
                </a:solidFill>
                <a:latin typeface="Calibri"/>
              </a:rPr>
              <a:t> </a:t>
            </a:r>
            <a:r>
              <a:rPr lang="en-US" altLang="ko-KR" sz="2800" b="0" dirty="0" smtClean="0">
                <a:solidFill>
                  <a:schemeClr val="bg1"/>
                </a:solidFill>
                <a:latin typeface="Calibri"/>
              </a:rPr>
              <a:t>multi-modality information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Future</a:t>
            </a:r>
            <a:r>
              <a:rPr kumimoji="0" lang="en-US" altLang="ko-KR" sz="2800" b="0" i="0" u="none" strike="noStrike" kern="1200" cap="none" spc="-150" normalizeH="0" noProof="0" dirty="0" smtClean="0">
                <a:ln>
                  <a:noFill/>
                </a:ln>
                <a:solidFill>
                  <a:prstClr val="white">
                    <a:lumMod val="85000"/>
                  </a:prstClr>
                </a:solidFill>
                <a:effectLst/>
                <a:uLnTx/>
                <a:uFillTx/>
                <a:latin typeface="Calibri"/>
              </a:rPr>
              <a:t> trends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grpSp>
        <p:nvGrpSpPr>
          <p:cNvPr id="5" name="그룹 4"/>
          <p:cNvGrpSpPr/>
          <p:nvPr/>
        </p:nvGrpSpPr>
        <p:grpSpPr>
          <a:xfrm>
            <a:off x="2686454" y="57194"/>
            <a:ext cx="4857346" cy="1602361"/>
            <a:chOff x="186613" y="893951"/>
            <a:chExt cx="5098619" cy="1886651"/>
          </a:xfrm>
        </p:grpSpPr>
        <p:grpSp>
          <p:nvGrpSpPr>
            <p:cNvPr id="6" name="그룹 5"/>
            <p:cNvGrpSpPr/>
            <p:nvPr/>
          </p:nvGrpSpPr>
          <p:grpSpPr>
            <a:xfrm>
              <a:off x="186613" y="893951"/>
              <a:ext cx="5098619" cy="1886651"/>
              <a:chOff x="186613" y="893951"/>
              <a:chExt cx="5098619" cy="1886651"/>
            </a:xfrm>
          </p:grpSpPr>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t="58432"/>
              <a:stretch/>
            </p:blipFill>
            <p:spPr>
              <a:xfrm>
                <a:off x="186613" y="1138823"/>
                <a:ext cx="5098619" cy="1641779"/>
              </a:xfrm>
              <a:prstGeom prst="rect">
                <a:avLst/>
              </a:prstGeom>
            </p:spPr>
          </p:pic>
          <p:sp>
            <p:nvSpPr>
              <p:cNvPr id="10" name="직사각형 9"/>
              <p:cNvSpPr/>
              <p:nvPr/>
            </p:nvSpPr>
            <p:spPr>
              <a:xfrm>
                <a:off x="271945" y="893951"/>
                <a:ext cx="3897719" cy="276999"/>
              </a:xfrm>
              <a:prstGeom prst="rect">
                <a:avLst/>
              </a:prstGeom>
            </p:spPr>
            <p:txBody>
              <a:bodyPr wrap="square">
                <a:spAutoFit/>
              </a:bodyPr>
              <a:lstStyle/>
              <a:p>
                <a:r>
                  <a:rPr lang="en-US" sz="1200" i="1" dirty="0">
                    <a:solidFill>
                      <a:srgbClr val="004B83"/>
                    </a:solidFill>
                    <a:latin typeface="-apple-system"/>
                    <a:hlinkClick r:id="rId4"/>
                  </a:rPr>
                  <a:t>Complex &amp; Intelligent Systems</a:t>
                </a:r>
                <a:r>
                  <a:rPr lang="en-US" sz="1200" dirty="0">
                    <a:solidFill>
                      <a:srgbClr val="333333"/>
                    </a:solidFill>
                    <a:latin typeface="-apple-system"/>
                  </a:rPr>
                  <a:t> </a:t>
                </a:r>
                <a:endParaRPr lang="en-US" sz="1200" dirty="0"/>
              </a:p>
            </p:txBody>
          </p:sp>
        </p:grpSp>
        <p:sp>
          <p:nvSpPr>
            <p:cNvPr id="7" name="직사각형 6"/>
            <p:cNvSpPr/>
            <p:nvPr/>
          </p:nvSpPr>
          <p:spPr>
            <a:xfrm>
              <a:off x="2990088" y="1371600"/>
              <a:ext cx="1737360" cy="182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직사각형 7"/>
            <p:cNvSpPr/>
            <p:nvPr/>
          </p:nvSpPr>
          <p:spPr>
            <a:xfrm>
              <a:off x="1352124" y="2598209"/>
              <a:ext cx="622980" cy="182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4583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Related work</a:t>
            </a:r>
            <a:endParaRPr lang="ko-KR" altLang="en-US" dirty="0"/>
          </a:p>
        </p:txBody>
      </p:sp>
      <p:sp>
        <p:nvSpPr>
          <p:cNvPr id="3" name="TextBox 2"/>
          <p:cNvSpPr txBox="1"/>
          <p:nvPr/>
        </p:nvSpPr>
        <p:spPr>
          <a:xfrm>
            <a:off x="272877" y="755780"/>
            <a:ext cx="2910269" cy="369332"/>
          </a:xfrm>
          <a:prstGeom prst="rect">
            <a:avLst/>
          </a:prstGeom>
          <a:noFill/>
        </p:spPr>
        <p:txBody>
          <a:bodyPr wrap="square" rtlCol="0">
            <a:spAutoFit/>
          </a:bodyPr>
          <a:lstStyle/>
          <a:p>
            <a:r>
              <a:rPr lang="en-US" b="1" dirty="0">
                <a:solidFill>
                  <a:schemeClr val="accent1">
                    <a:lumMod val="50000"/>
                  </a:schemeClr>
                </a:solidFill>
              </a:rPr>
              <a:t>3</a:t>
            </a:r>
            <a:r>
              <a:rPr lang="en-US" b="1" dirty="0" smtClean="0">
                <a:solidFill>
                  <a:schemeClr val="accent1">
                    <a:lumMod val="50000"/>
                  </a:schemeClr>
                </a:solidFill>
              </a:rPr>
              <a:t>. Customized loss function</a:t>
            </a:r>
            <a:endParaRPr lang="en-US" b="1" dirty="0">
              <a:solidFill>
                <a:schemeClr val="accent1">
                  <a:lumMod val="50000"/>
                </a:schemeClr>
              </a:solidFill>
            </a:endParaRPr>
          </a:p>
        </p:txBody>
      </p:sp>
      <p:pic>
        <p:nvPicPr>
          <p:cNvPr id="4" name="Picture 4" descr="A picture containing text, diagram, plan, screenshot&#10;&#10;Description automatically generated">
            <a:extLst>
              <a:ext uri="{FF2B5EF4-FFF2-40B4-BE49-F238E27FC236}">
                <a16:creationId xmlns:a16="http://schemas.microsoft.com/office/drawing/2014/main" id="{1D60FE97-D1AF-7F6C-07F8-9E5E68CAA3E9}"/>
              </a:ext>
            </a:extLst>
          </p:cNvPr>
          <p:cNvPicPr>
            <a:picLocks noChangeAspect="1"/>
          </p:cNvPicPr>
          <p:nvPr/>
        </p:nvPicPr>
        <p:blipFill>
          <a:blip r:embed="rId2"/>
          <a:stretch>
            <a:fillRect/>
          </a:stretch>
        </p:blipFill>
        <p:spPr>
          <a:xfrm>
            <a:off x="1179069" y="2066296"/>
            <a:ext cx="10146652" cy="3756533"/>
          </a:xfrm>
          <a:prstGeom prst="rect">
            <a:avLst/>
          </a:prstGeom>
        </p:spPr>
      </p:pic>
    </p:spTree>
    <p:extLst>
      <p:ext uri="{BB962C8B-B14F-4D97-AF65-F5344CB8AC3E}">
        <p14:creationId xmlns:p14="http://schemas.microsoft.com/office/powerpoint/2010/main" val="1264077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92500" lnSpcReduction="1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Related Work</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err="1" smtClean="0">
                <a:latin typeface="Calibri"/>
              </a:rPr>
              <a:t>Swin</a:t>
            </a:r>
            <a:r>
              <a:rPr lang="en-US" altLang="ko-KR" sz="2800" b="0" dirty="0" smtClean="0">
                <a:latin typeface="Calibri"/>
              </a:rPr>
              <a:t> UNETR</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Result and Discussion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cxnSp>
        <p:nvCxnSpPr>
          <p:cNvPr id="5" name="직선 화살표 연결선 4"/>
          <p:cNvCxnSpPr/>
          <p:nvPr/>
        </p:nvCxnSpPr>
        <p:spPr>
          <a:xfrm>
            <a:off x="3045124" y="3703237"/>
            <a:ext cx="1164567" cy="1474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71668" y="3060777"/>
            <a:ext cx="4511615" cy="1477328"/>
          </a:xfrm>
          <a:prstGeom prst="rect">
            <a:avLst/>
          </a:prstGeom>
          <a:noFill/>
        </p:spPr>
        <p:txBody>
          <a:bodyPr wrap="square" rtlCol="0">
            <a:spAutoFit/>
          </a:bodyPr>
          <a:lstStyle/>
          <a:p>
            <a:pPr marL="617220" lvl="1" indent="-342900">
              <a:buFont typeface="+mj-lt"/>
              <a:buAutoNum type="arabicPeriod"/>
            </a:pPr>
            <a:r>
              <a:rPr lang="en-KR" dirty="0">
                <a:solidFill>
                  <a:srgbClr val="FFFF00"/>
                </a:solidFill>
              </a:rPr>
              <a:t>Encoder</a:t>
            </a:r>
          </a:p>
          <a:p>
            <a:pPr marL="617220" lvl="1" indent="-342900">
              <a:buFont typeface="+mj-lt"/>
              <a:buAutoNum type="arabicPeriod"/>
            </a:pPr>
            <a:r>
              <a:rPr lang="en-KR" dirty="0">
                <a:solidFill>
                  <a:srgbClr val="FFFF00"/>
                </a:solidFill>
              </a:rPr>
              <a:t>Decoder</a:t>
            </a:r>
          </a:p>
          <a:p>
            <a:pPr marL="617220" lvl="1" indent="-342900">
              <a:buFont typeface="+mj-lt"/>
              <a:buAutoNum type="arabicPeriod"/>
            </a:pPr>
            <a:r>
              <a:rPr lang="en-KR" dirty="0">
                <a:solidFill>
                  <a:srgbClr val="FFFF00"/>
                </a:solidFill>
              </a:rPr>
              <a:t>Loss Function</a:t>
            </a:r>
          </a:p>
          <a:p>
            <a:pPr marL="617220" lvl="1" indent="-342900">
              <a:buFont typeface="+mj-lt"/>
              <a:buAutoNum type="arabicPeriod"/>
            </a:pPr>
            <a:r>
              <a:rPr lang="en-KR" dirty="0">
                <a:solidFill>
                  <a:srgbClr val="FFFF00"/>
                </a:solidFill>
              </a:rPr>
              <a:t>Implementation Details</a:t>
            </a:r>
          </a:p>
          <a:p>
            <a:pPr marL="617220" lvl="1" indent="-342900">
              <a:buFont typeface="+mj-lt"/>
              <a:buAutoNum type="arabicPeriod"/>
            </a:pPr>
            <a:r>
              <a:rPr lang="en-KR" dirty="0">
                <a:solidFill>
                  <a:srgbClr val="FFFF00"/>
                </a:solidFill>
              </a:rPr>
              <a:t>Dataset and Model Ensembling</a:t>
            </a:r>
          </a:p>
        </p:txBody>
      </p:sp>
    </p:spTree>
    <p:extLst>
      <p:ext uri="{BB962C8B-B14F-4D97-AF65-F5344CB8AC3E}">
        <p14:creationId xmlns:p14="http://schemas.microsoft.com/office/powerpoint/2010/main" val="2142707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Swin</a:t>
            </a:r>
            <a:r>
              <a:rPr lang="en-US" altLang="ko-KR" dirty="0" smtClean="0"/>
              <a:t> UNETR</a:t>
            </a:r>
            <a:endParaRPr lang="ko-KR" altLang="en-US" dirty="0"/>
          </a:p>
        </p:txBody>
      </p:sp>
      <p:sp>
        <p:nvSpPr>
          <p:cNvPr id="3" name="TextBox 2"/>
          <p:cNvSpPr txBox="1"/>
          <p:nvPr/>
        </p:nvSpPr>
        <p:spPr>
          <a:xfrm>
            <a:off x="272877" y="755780"/>
            <a:ext cx="2910269" cy="369332"/>
          </a:xfrm>
          <a:prstGeom prst="rect">
            <a:avLst/>
          </a:prstGeom>
          <a:noFill/>
        </p:spPr>
        <p:txBody>
          <a:bodyPr wrap="square" rtlCol="0">
            <a:spAutoFit/>
          </a:bodyPr>
          <a:lstStyle/>
          <a:p>
            <a:r>
              <a:rPr lang="en-US" b="1" dirty="0" smtClean="0">
                <a:solidFill>
                  <a:schemeClr val="accent1">
                    <a:lumMod val="50000"/>
                  </a:schemeClr>
                </a:solidFill>
              </a:rPr>
              <a:t>1. Encoder</a:t>
            </a:r>
            <a:endParaRPr lang="en-US" b="1" dirty="0">
              <a:solidFill>
                <a:schemeClr val="accent1">
                  <a:lumMod val="50000"/>
                </a:schemeClr>
              </a:solidFill>
            </a:endParaRPr>
          </a:p>
        </p:txBody>
      </p:sp>
      <p:pic>
        <p:nvPicPr>
          <p:cNvPr id="5" name="Picture 5" descr="A picture containing text, font, receipt, white&#10;&#10;Description automatically generated">
            <a:extLst>
              <a:ext uri="{FF2B5EF4-FFF2-40B4-BE49-F238E27FC236}">
                <a16:creationId xmlns:a16="http://schemas.microsoft.com/office/drawing/2014/main" id="{5FF1A9FA-AD14-9666-C516-28FCBAA12ECA}"/>
              </a:ext>
            </a:extLst>
          </p:cNvPr>
          <p:cNvPicPr>
            <a:picLocks noChangeAspect="1"/>
          </p:cNvPicPr>
          <p:nvPr/>
        </p:nvPicPr>
        <p:blipFill>
          <a:blip r:embed="rId2"/>
          <a:stretch>
            <a:fillRect/>
          </a:stretch>
        </p:blipFill>
        <p:spPr>
          <a:xfrm>
            <a:off x="348847" y="1323716"/>
            <a:ext cx="6172200" cy="1346065"/>
          </a:xfrm>
          <a:prstGeom prst="rect">
            <a:avLst/>
          </a:prstGeom>
        </p:spPr>
      </p:pic>
      <p:pic>
        <p:nvPicPr>
          <p:cNvPr id="6" name="Picture 7" descr="A picture containing text, font, white, typography&#10;&#10;Description automatically generated">
            <a:extLst>
              <a:ext uri="{FF2B5EF4-FFF2-40B4-BE49-F238E27FC236}">
                <a16:creationId xmlns:a16="http://schemas.microsoft.com/office/drawing/2014/main" id="{6238DD05-F224-DFE8-CBBB-D7A0B1A62ED2}"/>
              </a:ext>
            </a:extLst>
          </p:cNvPr>
          <p:cNvPicPr>
            <a:picLocks noChangeAspect="1"/>
          </p:cNvPicPr>
          <p:nvPr/>
        </p:nvPicPr>
        <p:blipFill>
          <a:blip r:embed="rId3"/>
          <a:stretch>
            <a:fillRect/>
          </a:stretch>
        </p:blipFill>
        <p:spPr>
          <a:xfrm>
            <a:off x="445829" y="2855323"/>
            <a:ext cx="6075218" cy="764788"/>
          </a:xfrm>
          <a:prstGeom prst="rect">
            <a:avLst/>
          </a:prstGeom>
        </p:spPr>
      </p:pic>
    </p:spTree>
    <p:extLst>
      <p:ext uri="{BB962C8B-B14F-4D97-AF65-F5344CB8AC3E}">
        <p14:creationId xmlns:p14="http://schemas.microsoft.com/office/powerpoint/2010/main" val="2326725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Swin</a:t>
            </a:r>
            <a:r>
              <a:rPr lang="en-US" altLang="ko-KR" dirty="0" smtClean="0"/>
              <a:t> UNETR</a:t>
            </a:r>
            <a:endParaRPr lang="ko-KR" altLang="en-US" dirty="0"/>
          </a:p>
        </p:txBody>
      </p:sp>
      <p:sp>
        <p:nvSpPr>
          <p:cNvPr id="3" name="TextBox 2"/>
          <p:cNvSpPr txBox="1"/>
          <p:nvPr/>
        </p:nvSpPr>
        <p:spPr>
          <a:xfrm>
            <a:off x="272877" y="755780"/>
            <a:ext cx="2910269" cy="369332"/>
          </a:xfrm>
          <a:prstGeom prst="rect">
            <a:avLst/>
          </a:prstGeom>
          <a:noFill/>
        </p:spPr>
        <p:txBody>
          <a:bodyPr wrap="square" rtlCol="0">
            <a:spAutoFit/>
          </a:bodyPr>
          <a:lstStyle/>
          <a:p>
            <a:r>
              <a:rPr lang="en-US" b="1" dirty="0">
                <a:solidFill>
                  <a:schemeClr val="accent1">
                    <a:lumMod val="50000"/>
                  </a:schemeClr>
                </a:solidFill>
              </a:rPr>
              <a:t>2</a:t>
            </a:r>
            <a:r>
              <a:rPr lang="en-US" b="1" dirty="0" smtClean="0">
                <a:solidFill>
                  <a:schemeClr val="accent1">
                    <a:lumMod val="50000"/>
                  </a:schemeClr>
                </a:solidFill>
              </a:rPr>
              <a:t>. Decoder</a:t>
            </a:r>
            <a:endParaRPr lang="en-US" b="1" dirty="0">
              <a:solidFill>
                <a:schemeClr val="accent1">
                  <a:lumMod val="50000"/>
                </a:schemeClr>
              </a:solidFill>
            </a:endParaRPr>
          </a:p>
        </p:txBody>
      </p:sp>
      <p:pic>
        <p:nvPicPr>
          <p:cNvPr id="7" name="Picture 4">
            <a:extLst>
              <a:ext uri="{FF2B5EF4-FFF2-40B4-BE49-F238E27FC236}">
                <a16:creationId xmlns:a16="http://schemas.microsoft.com/office/drawing/2014/main" id="{DC946C32-2D9B-C712-F0A8-A4A4D313319C}"/>
              </a:ext>
            </a:extLst>
          </p:cNvPr>
          <p:cNvPicPr>
            <a:picLocks noChangeAspect="1"/>
          </p:cNvPicPr>
          <p:nvPr/>
        </p:nvPicPr>
        <p:blipFill>
          <a:blip r:embed="rId2"/>
          <a:stretch>
            <a:fillRect/>
          </a:stretch>
        </p:blipFill>
        <p:spPr>
          <a:xfrm>
            <a:off x="186613" y="1125112"/>
            <a:ext cx="7392493" cy="3671897"/>
          </a:xfrm>
          <a:prstGeom prst="rect">
            <a:avLst/>
          </a:prstGeom>
        </p:spPr>
      </p:pic>
      <p:pic>
        <p:nvPicPr>
          <p:cNvPr id="8" name="Picture 6" descr="A picture containing text, font, receipt, screenshot&#10;&#10;Description automatically generated">
            <a:extLst>
              <a:ext uri="{FF2B5EF4-FFF2-40B4-BE49-F238E27FC236}">
                <a16:creationId xmlns:a16="http://schemas.microsoft.com/office/drawing/2014/main" id="{E24BBEEC-E444-A8B6-64C4-AD53E6808563}"/>
              </a:ext>
            </a:extLst>
          </p:cNvPr>
          <p:cNvPicPr>
            <a:picLocks noChangeAspect="1"/>
          </p:cNvPicPr>
          <p:nvPr/>
        </p:nvPicPr>
        <p:blipFill>
          <a:blip r:embed="rId3"/>
          <a:stretch>
            <a:fillRect/>
          </a:stretch>
        </p:blipFill>
        <p:spPr>
          <a:xfrm>
            <a:off x="152992" y="5003344"/>
            <a:ext cx="7772400" cy="1259558"/>
          </a:xfrm>
          <a:prstGeom prst="rect">
            <a:avLst/>
          </a:prstGeom>
        </p:spPr>
      </p:pic>
    </p:spTree>
    <p:extLst>
      <p:ext uri="{BB962C8B-B14F-4D97-AF65-F5344CB8AC3E}">
        <p14:creationId xmlns:p14="http://schemas.microsoft.com/office/powerpoint/2010/main" val="751261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378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pic>
        <p:nvPicPr>
          <p:cNvPr id="6" name="그림 5"/>
          <p:cNvPicPr>
            <a:picLocks noChangeAspect="1"/>
          </p:cNvPicPr>
          <p:nvPr/>
        </p:nvPicPr>
        <p:blipFill>
          <a:blip r:embed="rId3"/>
          <a:stretch>
            <a:fillRect/>
          </a:stretch>
        </p:blipFill>
        <p:spPr>
          <a:xfrm>
            <a:off x="8261697" y="2687944"/>
            <a:ext cx="3672156" cy="2272603"/>
          </a:xfrm>
          <a:prstGeom prst="rect">
            <a:avLst/>
          </a:prstGeom>
        </p:spPr>
      </p:pic>
      <p:sp>
        <p:nvSpPr>
          <p:cNvPr id="11" name="TextBox 10"/>
          <p:cNvSpPr txBox="1"/>
          <p:nvPr/>
        </p:nvSpPr>
        <p:spPr>
          <a:xfrm>
            <a:off x="436849" y="1077849"/>
            <a:ext cx="9924833"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Scientific attention on deep learning based tumor segmentation has been growing.</a:t>
            </a:r>
          </a:p>
          <a:p>
            <a:pPr marL="742950" lvl="1" indent="-285750">
              <a:buFont typeface="Arial" panose="020B0604020202020204" pitchFamily="34" charset="0"/>
              <a:buChar char="•"/>
            </a:pPr>
            <a:r>
              <a:rPr lang="en-US" dirty="0" smtClean="0"/>
              <a:t>Keyword frequency map in MICCAI from 2018 ~ 2020 </a:t>
            </a:r>
            <a:r>
              <a:rPr lang="en-US" dirty="0" smtClean="0">
                <a:sym typeface="Wingdings" panose="05000000000000000000" pitchFamily="2" charset="2"/>
              </a:rPr>
              <a:t> ‘Brain’, ‘Segmentation’, ‘Deep Learning’</a:t>
            </a:r>
          </a:p>
          <a:p>
            <a:pPr marL="742950" lvl="1" indent="-285750">
              <a:buFont typeface="Arial" panose="020B0604020202020204" pitchFamily="34" charset="0"/>
              <a:buChar char="•"/>
            </a:pPr>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Successful performance in Brain Tumor Segmentation Challenge (</a:t>
            </a:r>
            <a:r>
              <a:rPr lang="en-US" dirty="0" err="1" smtClean="0">
                <a:sym typeface="Wingdings" panose="05000000000000000000" pitchFamily="2" charset="2"/>
              </a:rPr>
              <a:t>BraTS</a:t>
            </a:r>
            <a:r>
              <a:rPr lang="en-US" dirty="0" smtClean="0">
                <a:sym typeface="Wingdings" panose="05000000000000000000" pitchFamily="2" charset="2"/>
              </a:rPr>
              <a:t>)</a:t>
            </a:r>
            <a:endParaRPr lang="en-US" dirty="0">
              <a:sym typeface="Wingdings" panose="05000000000000000000" pitchFamily="2" charset="2"/>
            </a:endParaRPr>
          </a:p>
        </p:txBody>
      </p:sp>
      <p:grpSp>
        <p:nvGrpSpPr>
          <p:cNvPr id="17" name="그룹 16"/>
          <p:cNvGrpSpPr/>
          <p:nvPr/>
        </p:nvGrpSpPr>
        <p:grpSpPr>
          <a:xfrm>
            <a:off x="289167" y="2775642"/>
            <a:ext cx="4580013" cy="2490490"/>
            <a:chOff x="483477" y="4370807"/>
            <a:chExt cx="4950708" cy="2748304"/>
          </a:xfrm>
        </p:grpSpPr>
        <p:grpSp>
          <p:nvGrpSpPr>
            <p:cNvPr id="16" name="그룹 15"/>
            <p:cNvGrpSpPr/>
            <p:nvPr/>
          </p:nvGrpSpPr>
          <p:grpSpPr>
            <a:xfrm>
              <a:off x="483477" y="4370807"/>
              <a:ext cx="4950708" cy="2748304"/>
              <a:chOff x="-4006" y="4178134"/>
              <a:chExt cx="4950708" cy="2748304"/>
            </a:xfrm>
          </p:grpSpPr>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36352"/>
              <a:stretch/>
            </p:blipFill>
            <p:spPr>
              <a:xfrm>
                <a:off x="-4006" y="4178134"/>
                <a:ext cx="4950708" cy="2748304"/>
              </a:xfrm>
              <a:prstGeom prst="rect">
                <a:avLst/>
              </a:prstGeom>
            </p:spPr>
          </p:pic>
          <p:sp>
            <p:nvSpPr>
              <p:cNvPr id="13" name="직사각형 12"/>
              <p:cNvSpPr/>
              <p:nvPr/>
            </p:nvSpPr>
            <p:spPr>
              <a:xfrm>
                <a:off x="1981348" y="5385650"/>
                <a:ext cx="351326" cy="222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직사각형 11"/>
            <p:cNvSpPr/>
            <p:nvPr/>
          </p:nvSpPr>
          <p:spPr>
            <a:xfrm>
              <a:off x="4130725" y="5401983"/>
              <a:ext cx="483723" cy="287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8261697" y="5035300"/>
            <a:ext cx="3856248" cy="461665"/>
          </a:xfrm>
          <a:prstGeom prst="rect">
            <a:avLst/>
          </a:prstGeom>
          <a:noFill/>
        </p:spPr>
        <p:txBody>
          <a:bodyPr wrap="none" rtlCol="0">
            <a:spAutoFit/>
          </a:bodyPr>
          <a:lstStyle/>
          <a:p>
            <a:r>
              <a:rPr lang="en-US" sz="1200" b="1" dirty="0" smtClean="0"/>
              <a:t>Fig2</a:t>
            </a:r>
            <a:r>
              <a:rPr lang="en-US" sz="1200" dirty="0" smtClean="0"/>
              <a:t>. Exemplar input dataset with different MRI modalities </a:t>
            </a:r>
          </a:p>
          <a:p>
            <a:r>
              <a:rPr lang="en-US" sz="1200" dirty="0" smtClean="0"/>
              <a:t>and corresponding ground truth segmentation map</a:t>
            </a:r>
            <a:endParaRPr lang="en-US" sz="1200" dirty="0"/>
          </a:p>
        </p:txBody>
      </p:sp>
      <p:pic>
        <p:nvPicPr>
          <p:cNvPr id="18" name="그림 17"/>
          <p:cNvPicPr>
            <a:picLocks noChangeAspect="1"/>
          </p:cNvPicPr>
          <p:nvPr/>
        </p:nvPicPr>
        <p:blipFill rotWithShape="1">
          <a:blip r:embed="rId4">
            <a:extLst>
              <a:ext uri="{28A0092B-C50C-407E-A947-70E740481C1C}">
                <a14:useLocalDpi xmlns:a14="http://schemas.microsoft.com/office/drawing/2010/main" val="0"/>
              </a:ext>
            </a:extLst>
          </a:blip>
          <a:srcRect l="62338"/>
          <a:stretch/>
        </p:blipFill>
        <p:spPr>
          <a:xfrm>
            <a:off x="4630478" y="2694044"/>
            <a:ext cx="3364689" cy="2979621"/>
          </a:xfrm>
          <a:prstGeom prst="rect">
            <a:avLst/>
          </a:prstGeom>
        </p:spPr>
      </p:pic>
    </p:spTree>
    <p:extLst>
      <p:ext uri="{BB962C8B-B14F-4D97-AF65-F5344CB8AC3E}">
        <p14:creationId xmlns:p14="http://schemas.microsoft.com/office/powerpoint/2010/main" val="251720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29" y="695395"/>
            <a:ext cx="6569427" cy="5414968"/>
          </a:xfrm>
          <a:prstGeom prst="rect">
            <a:avLst/>
          </a:prstGeom>
        </p:spPr>
      </p:pic>
      <p:sp>
        <p:nvSpPr>
          <p:cNvPr id="9" name="직사각형 8"/>
          <p:cNvSpPr/>
          <p:nvPr/>
        </p:nvSpPr>
        <p:spPr>
          <a:xfrm>
            <a:off x="314629" y="5734975"/>
            <a:ext cx="1859860" cy="375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직사각형 2"/>
          <p:cNvSpPr/>
          <p:nvPr/>
        </p:nvSpPr>
        <p:spPr>
          <a:xfrm>
            <a:off x="314628" y="1505415"/>
            <a:ext cx="6569427" cy="41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9"/>
          <p:cNvSpPr/>
          <p:nvPr/>
        </p:nvSpPr>
        <p:spPr>
          <a:xfrm>
            <a:off x="314628" y="2341756"/>
            <a:ext cx="6569427" cy="635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직사각형 10"/>
          <p:cNvSpPr/>
          <p:nvPr/>
        </p:nvSpPr>
        <p:spPr>
          <a:xfrm>
            <a:off x="262624" y="3513379"/>
            <a:ext cx="6621431" cy="31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직사각형 11"/>
          <p:cNvSpPr/>
          <p:nvPr/>
        </p:nvSpPr>
        <p:spPr>
          <a:xfrm>
            <a:off x="314628" y="4254361"/>
            <a:ext cx="6569427" cy="308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12"/>
          <p:cNvSpPr/>
          <p:nvPr/>
        </p:nvSpPr>
        <p:spPr>
          <a:xfrm>
            <a:off x="314628" y="5070904"/>
            <a:ext cx="6476465" cy="248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36060" y="1505414"/>
            <a:ext cx="516940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t>BraTS</a:t>
            </a:r>
            <a:r>
              <a:rPr lang="en-US" sz="1600" dirty="0" smtClean="0"/>
              <a:t> challenges Previous survey </a:t>
            </a:r>
            <a:endParaRPr lang="en-US" sz="1600" dirty="0"/>
          </a:p>
          <a:p>
            <a:pPr marL="285750" indent="-285750">
              <a:buFont typeface="Arial" panose="020B0604020202020204" pitchFamily="34" charset="0"/>
              <a:buChar char="•"/>
            </a:pPr>
            <a:r>
              <a:rPr lang="en-US" sz="1600" dirty="0" smtClean="0"/>
              <a:t>Lacked analyses based on </a:t>
            </a:r>
            <a:r>
              <a:rPr lang="en-US" sz="1600" dirty="0" smtClean="0">
                <a:solidFill>
                  <a:srgbClr val="FF0000"/>
                </a:solidFill>
              </a:rPr>
              <a:t>methodology category and highlights.</a:t>
            </a:r>
          </a:p>
          <a:p>
            <a:pPr marL="285750" indent="-285750">
              <a:buFont typeface="Arial" panose="020B0604020202020204" pitchFamily="34" charset="0"/>
              <a:buChar char="•"/>
            </a:pPr>
            <a:r>
              <a:rPr lang="en-US" sz="1600" dirty="0" smtClean="0"/>
              <a:t>Only highlights the application of deep convolutional neural networks.</a:t>
            </a:r>
          </a:p>
          <a:p>
            <a:pPr marL="742950" lvl="1" indent="-285750">
              <a:buFont typeface="Arial" panose="020B0604020202020204" pitchFamily="34" charset="0"/>
              <a:buChar char="•"/>
            </a:pPr>
            <a:r>
              <a:rPr lang="en-US" sz="1600" dirty="0" smtClean="0">
                <a:solidFill>
                  <a:srgbClr val="FF0000"/>
                </a:solidFill>
              </a:rPr>
              <a:t>Not mentioned other important learning </a:t>
            </a:r>
            <a:r>
              <a:rPr lang="en-US" sz="1600" dirty="0" err="1" smtClean="0">
                <a:solidFill>
                  <a:srgbClr val="FF0000"/>
                </a:solidFill>
              </a:rPr>
              <a:t>stratigies</a:t>
            </a:r>
            <a:r>
              <a:rPr lang="en-US" sz="1600" dirty="0" smtClean="0"/>
              <a:t> (imbalance condition, multi-modality...)</a:t>
            </a:r>
          </a:p>
        </p:txBody>
      </p:sp>
      <p:sp>
        <p:nvSpPr>
          <p:cNvPr id="18" name="TextBox 17"/>
          <p:cNvSpPr txBox="1"/>
          <p:nvPr/>
        </p:nvSpPr>
        <p:spPr>
          <a:xfrm>
            <a:off x="7022593" y="945931"/>
            <a:ext cx="3414948" cy="369332"/>
          </a:xfrm>
          <a:prstGeom prst="rect">
            <a:avLst/>
          </a:prstGeom>
          <a:noFill/>
        </p:spPr>
        <p:txBody>
          <a:bodyPr wrap="square" rtlCol="0">
            <a:spAutoFit/>
          </a:bodyPr>
          <a:lstStyle/>
          <a:p>
            <a:r>
              <a:rPr lang="en-US" b="1" dirty="0" smtClean="0">
                <a:solidFill>
                  <a:schemeClr val="accent1">
                    <a:lumMod val="50000"/>
                  </a:schemeClr>
                </a:solidFill>
              </a:rPr>
              <a:t>Difference from previous surveys</a:t>
            </a:r>
            <a:endParaRPr lang="en-US" b="1" dirty="0">
              <a:solidFill>
                <a:schemeClr val="accent1">
                  <a:lumMod val="50000"/>
                </a:schemeClr>
              </a:solidFill>
            </a:endParaRPr>
          </a:p>
        </p:txBody>
      </p:sp>
    </p:spTree>
    <p:extLst>
      <p:ext uri="{BB962C8B-B14F-4D97-AF65-F5344CB8AC3E}">
        <p14:creationId xmlns:p14="http://schemas.microsoft.com/office/powerpoint/2010/main" val="26144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15" name="TextBox 14"/>
          <p:cNvSpPr txBox="1"/>
          <p:nvPr/>
        </p:nvSpPr>
        <p:spPr>
          <a:xfrm>
            <a:off x="892394" y="3917435"/>
            <a:ext cx="10454723" cy="2031325"/>
          </a:xfrm>
          <a:prstGeom prst="rect">
            <a:avLst/>
          </a:prstGeom>
          <a:noFill/>
        </p:spPr>
        <p:txBody>
          <a:bodyPr wrap="square" rtlCol="0">
            <a:spAutoFit/>
          </a:bodyPr>
          <a:lstStyle/>
          <a:p>
            <a:pPr marL="742950" lvl="1" indent="-285750">
              <a:buFont typeface="Arial" panose="020B0604020202020204" pitchFamily="34" charset="0"/>
              <a:buChar char="•"/>
            </a:pPr>
            <a:endParaRPr lang="en-US" sz="1400" dirty="0" smtClean="0"/>
          </a:p>
          <a:p>
            <a:r>
              <a:rPr lang="en-US" b="1" dirty="0" smtClean="0">
                <a:solidFill>
                  <a:schemeClr val="accent1">
                    <a:lumMod val="75000"/>
                  </a:schemeClr>
                </a:solidFill>
              </a:rPr>
              <a:t>The goal of this survey</a:t>
            </a:r>
          </a:p>
          <a:p>
            <a:pPr marL="285750" indent="-285750">
              <a:buFont typeface="Arial" panose="020B0604020202020204" pitchFamily="34" charset="0"/>
              <a:buChar char="•"/>
            </a:pPr>
            <a:r>
              <a:rPr lang="en-US" sz="1600" dirty="0" smtClean="0"/>
              <a:t>How </a:t>
            </a:r>
            <a:r>
              <a:rPr lang="en-US" sz="1600" dirty="0" smtClean="0">
                <a:solidFill>
                  <a:srgbClr val="FF0000"/>
                </a:solidFill>
              </a:rPr>
              <a:t>different architectures </a:t>
            </a:r>
            <a:r>
              <a:rPr lang="en-US" sz="1600" dirty="0" smtClean="0"/>
              <a:t>affect the segmentation </a:t>
            </a:r>
            <a:r>
              <a:rPr lang="en-US" sz="1600" dirty="0" smtClean="0">
                <a:solidFill>
                  <a:srgbClr val="FF0000"/>
                </a:solidFill>
              </a:rPr>
              <a:t>performance</a:t>
            </a:r>
            <a:r>
              <a:rPr lang="en-US" sz="1600" dirty="0" smtClean="0"/>
              <a:t> of deep neural networks?</a:t>
            </a:r>
          </a:p>
          <a:p>
            <a:pPr marL="742950" lvl="1" indent="-285750">
              <a:buFont typeface="Arial" panose="020B0604020202020204" pitchFamily="34" charset="0"/>
              <a:buChar char="•"/>
            </a:pPr>
            <a:r>
              <a:rPr lang="en-US" sz="1600" b="1" dirty="0" smtClean="0"/>
              <a:t>3. Designing effective segmentation networks</a:t>
            </a:r>
          </a:p>
          <a:p>
            <a:pPr marL="285750" indent="-285750">
              <a:buFont typeface="Arial" panose="020B0604020202020204" pitchFamily="34" charset="0"/>
              <a:buChar char="•"/>
            </a:pPr>
            <a:r>
              <a:rPr lang="en-US" sz="1600" dirty="0" smtClean="0"/>
              <a:t>How </a:t>
            </a:r>
            <a:r>
              <a:rPr lang="en-US" sz="1600" dirty="0" smtClean="0">
                <a:solidFill>
                  <a:srgbClr val="FF0000"/>
                </a:solidFill>
              </a:rPr>
              <a:t>different learning strategies </a:t>
            </a:r>
            <a:r>
              <a:rPr lang="en-US" sz="1600" dirty="0" smtClean="0"/>
              <a:t>can be further improved for </a:t>
            </a:r>
            <a:r>
              <a:rPr lang="en-US" sz="1600" dirty="0" smtClean="0">
                <a:solidFill>
                  <a:srgbClr val="FF0000"/>
                </a:solidFill>
              </a:rPr>
              <a:t>various challenges in brain tumor segmentations</a:t>
            </a:r>
            <a:r>
              <a:rPr lang="en-US" sz="1600" dirty="0" smtClean="0"/>
              <a:t>?</a:t>
            </a:r>
          </a:p>
          <a:p>
            <a:pPr marL="742950" lvl="1" indent="-285750">
              <a:buFont typeface="Arial" panose="020B0604020202020204" pitchFamily="34" charset="0"/>
              <a:buChar char="•"/>
            </a:pPr>
            <a:r>
              <a:rPr lang="en-US" sz="1600" b="1" dirty="0" smtClean="0"/>
              <a:t>4. Segmentation under imbalanced condition </a:t>
            </a:r>
            <a:r>
              <a:rPr lang="en-US" sz="1600" dirty="0" smtClean="0">
                <a:sym typeface="Wingdings" panose="05000000000000000000" pitchFamily="2" charset="2"/>
              </a:rPr>
              <a:t> data imbalance issue</a:t>
            </a:r>
          </a:p>
          <a:p>
            <a:pPr marL="742950" lvl="1" indent="-285750">
              <a:buFont typeface="Arial" panose="020B0604020202020204" pitchFamily="34" charset="0"/>
              <a:buChar char="•"/>
            </a:pPr>
            <a:r>
              <a:rPr lang="en-US" sz="1600" b="1" dirty="0" smtClean="0">
                <a:sym typeface="Wingdings" panose="05000000000000000000" pitchFamily="2" charset="2"/>
              </a:rPr>
              <a:t>5. Utilizing multi-modality information </a:t>
            </a:r>
            <a:r>
              <a:rPr lang="en-US" sz="1600" dirty="0" smtClean="0">
                <a:sym typeface="Wingdings" panose="05000000000000000000" pitchFamily="2" charset="2"/>
              </a:rPr>
              <a:t> solutions towards accurate segmentation.</a:t>
            </a:r>
            <a:endParaRPr lang="en-US" sz="1600" dirty="0" smtClean="0"/>
          </a:p>
          <a:p>
            <a:pPr marL="285750" indent="-285750">
              <a:buFont typeface="Arial" panose="020B0604020202020204" pitchFamily="34" charset="0"/>
              <a:buChar char="•"/>
            </a:pPr>
            <a:endParaRPr lang="en-US" sz="1400" dirty="0" smtClean="0"/>
          </a:p>
        </p:txBody>
      </p:sp>
      <p:grpSp>
        <p:nvGrpSpPr>
          <p:cNvPr id="6" name="그룹 5"/>
          <p:cNvGrpSpPr/>
          <p:nvPr/>
        </p:nvGrpSpPr>
        <p:grpSpPr>
          <a:xfrm>
            <a:off x="892394" y="1075665"/>
            <a:ext cx="6103146" cy="1633811"/>
            <a:chOff x="6869150" y="907282"/>
            <a:chExt cx="4041190" cy="1633811"/>
          </a:xfrm>
        </p:grpSpPr>
        <p:sp>
          <p:nvSpPr>
            <p:cNvPr id="4" name="TextBox 3"/>
            <p:cNvSpPr txBox="1"/>
            <p:nvPr/>
          </p:nvSpPr>
          <p:spPr>
            <a:xfrm>
              <a:off x="6869150" y="1248431"/>
              <a:ext cx="4041190" cy="1292662"/>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Medical Image Analysis  / IEEE Transactions on Medical Imaging</a:t>
              </a:r>
            </a:p>
            <a:p>
              <a:pPr marL="285750" indent="-285750">
                <a:buFont typeface="Arial" panose="020B0604020202020204" pitchFamily="34" charset="0"/>
                <a:buChar char="•"/>
              </a:pPr>
              <a:r>
                <a:rPr lang="en-US" sz="1600" dirty="0" smtClean="0"/>
                <a:t>ISBI, MICCAI, IPMI, MIDL, CVPR, ECCV, ICCV</a:t>
              </a:r>
            </a:p>
            <a:p>
              <a:pPr marL="285750" indent="-285750">
                <a:buFont typeface="Arial" panose="020B0604020202020204" pitchFamily="34" charset="0"/>
                <a:buChar char="•"/>
              </a:pPr>
              <a:r>
                <a:rPr lang="en-US" sz="1600" dirty="0"/>
                <a:t>Reviewed annual challenges and related competition</a:t>
              </a:r>
            </a:p>
            <a:p>
              <a:pPr marL="742950" lvl="1" indent="-285750">
                <a:buFont typeface="Arial" panose="020B0604020202020204" pitchFamily="34" charset="0"/>
                <a:buChar char="•"/>
              </a:pPr>
              <a:r>
                <a:rPr lang="en-US" sz="1600" dirty="0"/>
                <a:t>The Multimodal Brain Tumor Segmentation </a:t>
              </a:r>
              <a:r>
                <a:rPr lang="en-US" sz="1600" dirty="0" smtClean="0"/>
                <a:t>Challenges </a:t>
              </a:r>
              <a:r>
                <a:rPr lang="en-US" sz="1600" dirty="0">
                  <a:solidFill>
                    <a:srgbClr val="FF0000"/>
                  </a:solidFill>
                </a:rPr>
                <a:t>(</a:t>
              </a:r>
              <a:r>
                <a:rPr lang="en-US" sz="1600" dirty="0" err="1">
                  <a:solidFill>
                    <a:srgbClr val="FF0000"/>
                  </a:solidFill>
                </a:rPr>
                <a:t>BraTS</a:t>
              </a:r>
              <a:r>
                <a:rPr lang="en-US" sz="1400" dirty="0">
                  <a:solidFill>
                    <a:srgbClr val="FF0000"/>
                  </a:solidFill>
                </a:rPr>
                <a:t>)</a:t>
              </a:r>
            </a:p>
            <a:p>
              <a:pPr marL="285750" indent="-285750">
                <a:buFont typeface="Arial" panose="020B0604020202020204" pitchFamily="34" charset="0"/>
                <a:buChar char="•"/>
              </a:pPr>
              <a:endParaRPr lang="en-US" sz="1400" dirty="0"/>
            </a:p>
          </p:txBody>
        </p:sp>
        <p:sp>
          <p:nvSpPr>
            <p:cNvPr id="16" name="TextBox 15"/>
            <p:cNvSpPr txBox="1"/>
            <p:nvPr/>
          </p:nvSpPr>
          <p:spPr>
            <a:xfrm>
              <a:off x="6884055" y="907282"/>
              <a:ext cx="1381043" cy="369332"/>
            </a:xfrm>
            <a:prstGeom prst="rect">
              <a:avLst/>
            </a:prstGeom>
            <a:noFill/>
          </p:spPr>
          <p:txBody>
            <a:bodyPr wrap="none" rtlCol="0">
              <a:spAutoFit/>
            </a:bodyPr>
            <a:lstStyle/>
            <a:p>
              <a:r>
                <a:rPr lang="en-US" b="1" dirty="0" smtClean="0">
                  <a:solidFill>
                    <a:schemeClr val="accent1">
                      <a:lumMod val="75000"/>
                    </a:schemeClr>
                  </a:solidFill>
                </a:rPr>
                <a:t>Scope of this survey</a:t>
              </a:r>
              <a:endParaRPr lang="en-US" b="1" dirty="0">
                <a:solidFill>
                  <a:schemeClr val="accent1">
                    <a:lumMod val="75000"/>
                  </a:schemeClr>
                </a:solidFill>
              </a:endParaRPr>
            </a:p>
          </p:txBody>
        </p:sp>
      </p:gr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71" y="1232875"/>
            <a:ext cx="3364999" cy="937719"/>
          </a:xfrm>
          <a:prstGeom prst="rect">
            <a:avLst/>
          </a:prstGeom>
        </p:spPr>
      </p:pic>
      <p:grpSp>
        <p:nvGrpSpPr>
          <p:cNvPr id="20" name="그룹 19"/>
          <p:cNvGrpSpPr/>
          <p:nvPr/>
        </p:nvGrpSpPr>
        <p:grpSpPr>
          <a:xfrm>
            <a:off x="1104475" y="2502621"/>
            <a:ext cx="6412119" cy="1302350"/>
            <a:chOff x="914904" y="2674629"/>
            <a:chExt cx="6412119" cy="1302350"/>
          </a:xfrm>
        </p:grpSpPr>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04" y="2674629"/>
              <a:ext cx="6412119" cy="1302350"/>
            </a:xfrm>
            <a:prstGeom prst="rect">
              <a:avLst/>
            </a:prstGeom>
          </p:spPr>
        </p:pic>
        <p:cxnSp>
          <p:nvCxnSpPr>
            <p:cNvPr id="18" name="직선 연결선 17"/>
            <p:cNvCxnSpPr/>
            <p:nvPr/>
          </p:nvCxnSpPr>
          <p:spPr>
            <a:xfrm>
              <a:off x="914904" y="3740305"/>
              <a:ext cx="515112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351166" y="2197058"/>
            <a:ext cx="4495398" cy="830997"/>
          </a:xfrm>
          <a:prstGeom prst="rect">
            <a:avLst/>
          </a:prstGeom>
          <a:noFill/>
        </p:spPr>
        <p:txBody>
          <a:bodyPr wrap="none" rtlCol="0">
            <a:spAutoFit/>
          </a:bodyPr>
          <a:lstStyle/>
          <a:p>
            <a:pPr marL="285750" indent="-285750">
              <a:buFontTx/>
              <a:buChar char="-"/>
            </a:pPr>
            <a:r>
              <a:rPr lang="en-US" sz="1200" dirty="0" smtClean="0"/>
              <a:t>pre-operative multimodal MRI scans of glioblastoma(GBM/HGG)</a:t>
            </a:r>
          </a:p>
          <a:p>
            <a:pPr marL="285750" indent="-285750">
              <a:buFontTx/>
              <a:buChar char="-"/>
            </a:pPr>
            <a:r>
              <a:rPr lang="en-US" sz="1200" dirty="0" smtClean="0"/>
              <a:t>Lower grade glioma (LGG)</a:t>
            </a:r>
          </a:p>
          <a:p>
            <a:pPr marL="285750" indent="-285750">
              <a:buFontTx/>
              <a:buChar char="-"/>
            </a:pPr>
            <a:r>
              <a:rPr lang="en-US" sz="1200" dirty="0" smtClean="0"/>
              <a:t>+ pathologically confirmed diagnosis and available OS</a:t>
            </a:r>
          </a:p>
          <a:p>
            <a:endParaRPr lang="en-US" sz="1200" dirty="0"/>
          </a:p>
        </p:txBody>
      </p:sp>
    </p:spTree>
    <p:extLst>
      <p:ext uri="{BB962C8B-B14F-4D97-AF65-F5344CB8AC3E}">
        <p14:creationId xmlns:p14="http://schemas.microsoft.com/office/powerpoint/2010/main" val="1766547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87238" y="1876688"/>
            <a:ext cx="8857959" cy="658693"/>
          </a:xfrm>
          <a:prstGeom prst="rect">
            <a:avLst/>
          </a:prstGeom>
          <a:effectLst>
            <a:outerShdw blurRad="50800" dist="38100" dir="2700000" algn="tl" rotWithShape="0">
              <a:prstClr val="black">
                <a:alpha val="40000"/>
              </a:prstClr>
            </a:outerShdw>
          </a:effectLst>
        </p:spPr>
        <p:txBody>
          <a:bodyPr anchor="t">
            <a:normAutofit/>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000" b="1" i="0" u="none" strike="noStrike" kern="1200" cap="none" spc="-150" normalizeH="0" baseline="0" noProof="0" dirty="0">
                <a:ln>
                  <a:noFill/>
                </a:ln>
                <a:solidFill>
                  <a:schemeClr val="bg1"/>
                </a:solidFill>
                <a:effectLst/>
                <a:uLnTx/>
                <a:uFillTx/>
                <a:latin typeface="Calibri"/>
                <a:ea typeface="Noto Sans CJK KR Medium"/>
                <a:cs typeface="+mj-cs"/>
              </a:rPr>
              <a:t>Contents</a:t>
            </a:r>
            <a:endParaRPr kumimoji="0" lang="en-US" altLang="ko-KR" sz="3600" b="1" i="0" u="none" strike="noStrike" kern="1200" cap="none" spc="-150" normalizeH="0" baseline="0" noProof="0" dirty="0">
              <a:ln>
                <a:noFill/>
              </a:ln>
              <a:solidFill>
                <a:schemeClr val="bg1"/>
              </a:solidFill>
              <a:effectLst/>
              <a:uLnTx/>
              <a:uFillTx/>
              <a:latin typeface="Calibri"/>
              <a:ea typeface="Noto Sans CJK KR Medium"/>
              <a:cs typeface="+mj-cs"/>
            </a:endParaRPr>
          </a:p>
        </p:txBody>
      </p:sp>
      <p:sp>
        <p:nvSpPr>
          <p:cNvPr id="4" name="제목 1"/>
          <p:cNvSpPr txBox="1">
            <a:spLocks/>
          </p:cNvSpPr>
          <p:nvPr/>
        </p:nvSpPr>
        <p:spPr>
          <a:xfrm>
            <a:off x="705446" y="2535381"/>
            <a:ext cx="8603436" cy="2343455"/>
          </a:xfrm>
          <a:prstGeom prst="rect">
            <a:avLst/>
          </a:prstGeom>
        </p:spPr>
        <p:txBody>
          <a:bodyPr anchor="t">
            <a:normAutofit fontScale="70000" lnSpcReduction="20000"/>
          </a:bodyPr>
          <a:lstStyle>
            <a:lvl1pPr algn="l" defTabSz="914400" rtl="0" eaLnBrk="1" latinLnBrk="1" hangingPunct="1">
              <a:lnSpc>
                <a:spcPct val="90000"/>
              </a:lnSpc>
              <a:spcBef>
                <a:spcPct val="0"/>
              </a:spcBef>
              <a:buNone/>
              <a:defRPr lang="en-US" sz="4000" b="1" kern="1200" spc="-150" dirty="0">
                <a:solidFill>
                  <a:srgbClr val="FFFF00"/>
                </a:solidFill>
                <a:latin typeface="+mj-lt"/>
                <a:ea typeface="Noto Sans CJK KR Medium"/>
                <a:cs typeface="+mj-cs"/>
              </a:defRPr>
            </a:lvl1pPr>
          </a:lstStyle>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prstClr val="white">
                    <a:lumMod val="85000"/>
                  </a:prstClr>
                </a:solidFill>
                <a:latin typeface="Calibri"/>
              </a:rPr>
              <a:t>Introduction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i="0" u="none" strike="noStrike" kern="1200" cap="none" spc="-150" normalizeH="0" baseline="0" noProof="0" dirty="0" smtClean="0">
                <a:ln>
                  <a:noFill/>
                </a:ln>
                <a:effectLst/>
                <a:uLnTx/>
                <a:uFillTx/>
                <a:latin typeface="Calibri"/>
              </a:rPr>
              <a:t>Background</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dirty="0" smtClean="0">
                <a:solidFill>
                  <a:schemeClr val="bg1">
                    <a:lumMod val="85000"/>
                  </a:schemeClr>
                </a:solidFill>
                <a:latin typeface="Calibri"/>
              </a:rPr>
              <a:t>Designing effective segmentation networks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schemeClr val="bg1">
                    <a:lumMod val="85000"/>
                  </a:schemeClr>
                </a:solidFill>
                <a:effectLst/>
                <a:uLnTx/>
                <a:uFillTx/>
                <a:latin typeface="Calibri"/>
              </a:rPr>
              <a:t>Segmentation</a:t>
            </a:r>
            <a:r>
              <a:rPr kumimoji="0" lang="en-US" altLang="ko-KR" sz="2800" b="0" i="0" u="none" strike="noStrike" kern="1200" cap="none" spc="-150" normalizeH="0" noProof="0" dirty="0" smtClean="0">
                <a:ln>
                  <a:noFill/>
                </a:ln>
                <a:solidFill>
                  <a:schemeClr val="bg1">
                    <a:lumMod val="85000"/>
                  </a:schemeClr>
                </a:solidFill>
                <a:effectLst/>
                <a:uLnTx/>
                <a:uFillTx/>
                <a:latin typeface="Calibri"/>
              </a:rPr>
              <a:t> under imbalanced condition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schemeClr val="bg1">
                    <a:lumMod val="85000"/>
                  </a:schemeClr>
                </a:solidFill>
                <a:latin typeface="Calibri"/>
              </a:rPr>
              <a:t>Utilizing</a:t>
            </a:r>
            <a:r>
              <a:rPr lang="en-US" altLang="ko-KR" sz="2800" b="0" dirty="0">
                <a:solidFill>
                  <a:schemeClr val="bg1">
                    <a:lumMod val="85000"/>
                  </a:schemeClr>
                </a:solidFill>
                <a:latin typeface="Calibri"/>
              </a:rPr>
              <a:t> </a:t>
            </a:r>
            <a:r>
              <a:rPr lang="en-US" altLang="ko-KR" sz="2800" b="0" dirty="0" smtClean="0">
                <a:solidFill>
                  <a:schemeClr val="bg1">
                    <a:lumMod val="85000"/>
                  </a:schemeClr>
                </a:solidFill>
                <a:latin typeface="Calibri"/>
              </a:rPr>
              <a:t>multi-modality information</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kumimoji="0" lang="en-US" altLang="ko-KR" sz="2800" b="0" i="0" u="none" strike="noStrike" kern="1200" cap="none" spc="-150" normalizeH="0" baseline="0" noProof="0" dirty="0" smtClean="0">
                <a:ln>
                  <a:noFill/>
                </a:ln>
                <a:solidFill>
                  <a:prstClr val="white">
                    <a:lumMod val="85000"/>
                  </a:prstClr>
                </a:solidFill>
                <a:effectLst/>
                <a:uLnTx/>
                <a:uFillTx/>
                <a:latin typeface="Calibri"/>
              </a:rPr>
              <a:t>Future</a:t>
            </a:r>
            <a:r>
              <a:rPr kumimoji="0" lang="en-US" altLang="ko-KR" sz="2800" b="0" i="0" u="none" strike="noStrike" kern="1200" cap="none" spc="-150" normalizeH="0" noProof="0" dirty="0" smtClean="0">
                <a:ln>
                  <a:noFill/>
                </a:ln>
                <a:solidFill>
                  <a:prstClr val="white">
                    <a:lumMod val="85000"/>
                  </a:prstClr>
                </a:solidFill>
                <a:effectLst/>
                <a:uLnTx/>
                <a:uFillTx/>
                <a:latin typeface="Calibri"/>
              </a:rPr>
              <a:t> trends</a:t>
            </a:r>
          </a:p>
          <a:p>
            <a:pPr marL="571500" marR="0" lvl="0" indent="-571500" algn="l" defTabSz="914400" rtl="0" eaLnBrk="1" fontAlgn="auto" latinLnBrk="1" hangingPunct="1">
              <a:lnSpc>
                <a:spcPct val="120000"/>
              </a:lnSpc>
              <a:spcBef>
                <a:spcPct val="0"/>
              </a:spcBef>
              <a:spcAft>
                <a:spcPts val="0"/>
              </a:spcAft>
              <a:buClrTx/>
              <a:buSzTx/>
              <a:buFont typeface="+mj-lt"/>
              <a:buAutoNum type="arabicPeriod"/>
              <a:tabLst/>
              <a:defRPr/>
            </a:pPr>
            <a:r>
              <a:rPr lang="en-US" altLang="ko-KR" sz="2800" b="0" baseline="0" dirty="0" smtClean="0">
                <a:solidFill>
                  <a:prstClr val="white">
                    <a:lumMod val="85000"/>
                  </a:prstClr>
                </a:solidFill>
                <a:latin typeface="Calibri"/>
              </a:rPr>
              <a:t>Conclusion</a:t>
            </a:r>
            <a:endParaRPr kumimoji="0" lang="en-US" altLang="ko-KR" sz="2800" b="0" i="0" u="none" strike="noStrike" kern="1200" cap="none" spc="-150" normalizeH="0" baseline="0" noProof="0" dirty="0">
              <a:ln>
                <a:noFill/>
              </a:ln>
              <a:solidFill>
                <a:prstClr val="white">
                  <a:lumMod val="85000"/>
                </a:prstClr>
              </a:solidFill>
              <a:effectLst/>
              <a:uLnTx/>
              <a:uFillTx/>
              <a:latin typeface="Calibri"/>
            </a:endParaRPr>
          </a:p>
        </p:txBody>
      </p:sp>
    </p:spTree>
    <p:extLst>
      <p:ext uri="{BB962C8B-B14F-4D97-AF65-F5344CB8AC3E}">
        <p14:creationId xmlns:p14="http://schemas.microsoft.com/office/powerpoint/2010/main" val="438388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a:t>
            </a:r>
            <a:endParaRPr lang="ko-KR" altLang="en-US" dirty="0"/>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7529" y="301376"/>
            <a:ext cx="3535059" cy="5833394"/>
          </a:xfrm>
          <a:prstGeom prst="rect">
            <a:avLst/>
          </a:prstGeom>
        </p:spPr>
      </p:pic>
      <p:sp>
        <p:nvSpPr>
          <p:cNvPr id="7" name="TextBox 6"/>
          <p:cNvSpPr txBox="1"/>
          <p:nvPr/>
        </p:nvSpPr>
        <p:spPr>
          <a:xfrm>
            <a:off x="272877" y="755780"/>
            <a:ext cx="2910269" cy="369332"/>
          </a:xfrm>
          <a:prstGeom prst="rect">
            <a:avLst/>
          </a:prstGeom>
          <a:noFill/>
        </p:spPr>
        <p:txBody>
          <a:bodyPr wrap="square" rtlCol="0">
            <a:spAutoFit/>
          </a:bodyPr>
          <a:lstStyle/>
          <a:p>
            <a:r>
              <a:rPr lang="en-US" b="1" dirty="0" smtClean="0">
                <a:solidFill>
                  <a:schemeClr val="accent1">
                    <a:lumMod val="50000"/>
                  </a:schemeClr>
                </a:solidFill>
              </a:rPr>
              <a:t>Research challenges</a:t>
            </a:r>
            <a:endParaRPr lang="en-US" b="1" dirty="0">
              <a:solidFill>
                <a:schemeClr val="accent1">
                  <a:lumMod val="50000"/>
                </a:schemeClr>
              </a:solidFill>
            </a:endParaRPr>
          </a:p>
        </p:txBody>
      </p:sp>
      <p:sp>
        <p:nvSpPr>
          <p:cNvPr id="8" name="TextBox 7"/>
          <p:cNvSpPr txBox="1"/>
          <p:nvPr/>
        </p:nvSpPr>
        <p:spPr>
          <a:xfrm>
            <a:off x="272877" y="1323716"/>
            <a:ext cx="6723889" cy="4185761"/>
          </a:xfrm>
          <a:prstGeom prst="rect">
            <a:avLst/>
          </a:prstGeom>
          <a:noFill/>
        </p:spPr>
        <p:txBody>
          <a:bodyPr wrap="square" rtlCol="0">
            <a:spAutoFit/>
          </a:bodyPr>
          <a:lstStyle/>
          <a:p>
            <a:pPr marL="742950" lvl="1"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600" b="1" dirty="0" smtClean="0"/>
              <a:t>Location uncertainty</a:t>
            </a:r>
          </a:p>
          <a:p>
            <a:pPr marL="742950" lvl="1" indent="-285750">
              <a:buFont typeface="Arial" panose="020B0604020202020204" pitchFamily="34" charset="0"/>
              <a:buChar char="•"/>
            </a:pPr>
            <a:r>
              <a:rPr lang="en-US" sz="1600" dirty="0" smtClean="0"/>
              <a:t>Due to the wide spatial distribution of gluey cells, either HGG or LGG </a:t>
            </a:r>
            <a:r>
              <a:rPr lang="en-US" sz="1600" dirty="0" smtClean="0">
                <a:solidFill>
                  <a:srgbClr val="FF0000"/>
                </a:solidFill>
              </a:rPr>
              <a:t>may appear at any location </a:t>
            </a:r>
            <a:r>
              <a:rPr lang="en-US" sz="1600" dirty="0" smtClean="0"/>
              <a:t>inside the brain</a:t>
            </a:r>
          </a:p>
          <a:p>
            <a:pPr marL="742950" lvl="1"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Morphological uncertainty</a:t>
            </a:r>
          </a:p>
          <a:p>
            <a:pPr marL="742950" lvl="1" indent="-285750">
              <a:buFont typeface="Arial" panose="020B0604020202020204" pitchFamily="34" charset="0"/>
              <a:buChar char="•"/>
            </a:pPr>
            <a:r>
              <a:rPr lang="en-US" sz="1600" dirty="0" smtClean="0"/>
              <a:t>The morphology (shape, size) of different tumors varies.</a:t>
            </a:r>
          </a:p>
          <a:p>
            <a:pPr marL="742950" lvl="1"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Low contrast</a:t>
            </a:r>
          </a:p>
          <a:p>
            <a:pPr marL="742950" lvl="1" indent="-285750">
              <a:buFont typeface="Arial" panose="020B0604020202020204" pitchFamily="34" charset="0"/>
              <a:buChar char="•"/>
            </a:pPr>
            <a:r>
              <a:rPr lang="en-US" sz="1600" dirty="0" smtClean="0"/>
              <a:t>Due to image projection and tomography process, MRI images may be of low quality and low contrast </a:t>
            </a:r>
            <a:r>
              <a:rPr lang="en-US" sz="1600" dirty="0" smtClean="0">
                <a:sym typeface="Wingdings" panose="05000000000000000000" pitchFamily="2" charset="2"/>
              </a:rPr>
              <a:t> </a:t>
            </a:r>
            <a:r>
              <a:rPr lang="en-US" sz="1600" dirty="0" smtClean="0">
                <a:solidFill>
                  <a:srgbClr val="FF0000"/>
                </a:solidFill>
                <a:sym typeface="Wingdings" panose="05000000000000000000" pitchFamily="2" charset="2"/>
              </a:rPr>
              <a:t>boundary</a:t>
            </a:r>
            <a:r>
              <a:rPr lang="en-US" sz="1600" dirty="0" smtClean="0">
                <a:sym typeface="Wingdings" panose="05000000000000000000" pitchFamily="2" charset="2"/>
              </a:rPr>
              <a:t> tends to be </a:t>
            </a:r>
            <a:r>
              <a:rPr lang="en-US" sz="1600" dirty="0" smtClean="0">
                <a:solidFill>
                  <a:srgbClr val="FF0000"/>
                </a:solidFill>
                <a:sym typeface="Wingdings" panose="05000000000000000000" pitchFamily="2" charset="2"/>
              </a:rPr>
              <a:t>blurred</a:t>
            </a:r>
            <a:endParaRPr lang="en-US" sz="1600" dirty="0" smtClean="0">
              <a:solidFill>
                <a:srgbClr val="FF0000"/>
              </a:solidFill>
            </a:endParaRP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Annotation bias</a:t>
            </a:r>
          </a:p>
          <a:p>
            <a:pPr marL="742950" lvl="1" indent="-285750">
              <a:buFont typeface="Arial" panose="020B0604020202020204" pitchFamily="34" charset="0"/>
              <a:buChar char="•"/>
            </a:pPr>
            <a:r>
              <a:rPr lang="en-US" sz="1600" dirty="0" smtClean="0"/>
              <a:t>Manual annotation highly depends on </a:t>
            </a:r>
            <a:r>
              <a:rPr lang="en-US" sz="1600" dirty="0" smtClean="0">
                <a:solidFill>
                  <a:srgbClr val="FF0000"/>
                </a:solidFill>
              </a:rPr>
              <a:t>individual experience</a:t>
            </a:r>
            <a:r>
              <a:rPr lang="en-US" sz="1600" dirty="0" smtClean="0"/>
              <a: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400" b="1" dirty="0" smtClean="0"/>
              <a:t>Imbalanced issue</a:t>
            </a:r>
          </a:p>
          <a:p>
            <a:pPr marL="742950" lvl="1" indent="-285750">
              <a:buFont typeface="Arial" panose="020B0604020202020204" pitchFamily="34" charset="0"/>
              <a:buChar char="•"/>
            </a:pPr>
            <a:r>
              <a:rPr lang="en-US" sz="1400" dirty="0" smtClean="0"/>
              <a:t>An imbalanced number of voxels in different tumor regions.</a:t>
            </a:r>
          </a:p>
        </p:txBody>
      </p:sp>
      <p:cxnSp>
        <p:nvCxnSpPr>
          <p:cNvPr id="9" name="직선 화살표 연결선 8"/>
          <p:cNvCxnSpPr/>
          <p:nvPr/>
        </p:nvCxnSpPr>
        <p:spPr>
          <a:xfrm flipV="1">
            <a:off x="6301633" y="1705905"/>
            <a:ext cx="1661532" cy="2932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V="1">
            <a:off x="5685036" y="4880401"/>
            <a:ext cx="2278129" cy="419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8210550" y="4740364"/>
            <a:ext cx="464021" cy="2800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직사각형 14"/>
          <p:cNvSpPr/>
          <p:nvPr/>
        </p:nvSpPr>
        <p:spPr>
          <a:xfrm>
            <a:off x="10067926" y="4638676"/>
            <a:ext cx="361950" cy="1786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055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a:t>
            </a:r>
            <a:endParaRPr lang="ko-KR" altLang="en-US" dirty="0"/>
          </a:p>
        </p:txBody>
      </p:sp>
      <p:pic>
        <p:nvPicPr>
          <p:cNvPr id="5" name="Content Placeholder 4" descr="A picture containing text, font, line, diagram&#10;&#10;Description automatically generated">
            <a:extLst>
              <a:ext uri="{FF2B5EF4-FFF2-40B4-BE49-F238E27FC236}">
                <a16:creationId xmlns:a16="http://schemas.microsoft.com/office/drawing/2014/main" id="{7BADA6CA-5D80-1492-1C3D-45D2D2C87D37}"/>
              </a:ext>
            </a:extLst>
          </p:cNvPr>
          <p:cNvPicPr>
            <a:picLocks noGrp="1" noChangeAspect="1"/>
          </p:cNvPicPr>
          <p:nvPr>
            <p:ph idx="1"/>
          </p:nvPr>
        </p:nvPicPr>
        <p:blipFill>
          <a:blip r:embed="rId3"/>
          <a:stretch>
            <a:fillRect/>
          </a:stretch>
        </p:blipFill>
        <p:spPr>
          <a:xfrm>
            <a:off x="1750354" y="1664668"/>
            <a:ext cx="9057908" cy="3651250"/>
          </a:xfrm>
        </p:spPr>
      </p:pic>
      <p:sp>
        <p:nvSpPr>
          <p:cNvPr id="4" name="직사각형 3"/>
          <p:cNvSpPr/>
          <p:nvPr/>
        </p:nvSpPr>
        <p:spPr>
          <a:xfrm>
            <a:off x="7962901" y="1693243"/>
            <a:ext cx="2769162" cy="28978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877" y="755780"/>
            <a:ext cx="2910269" cy="369332"/>
          </a:xfrm>
          <a:prstGeom prst="rect">
            <a:avLst/>
          </a:prstGeom>
          <a:noFill/>
        </p:spPr>
        <p:txBody>
          <a:bodyPr wrap="square" rtlCol="0">
            <a:spAutoFit/>
          </a:bodyPr>
          <a:lstStyle/>
          <a:p>
            <a:r>
              <a:rPr lang="en-US" b="1" dirty="0" smtClean="0">
                <a:solidFill>
                  <a:schemeClr val="accent1">
                    <a:lumMod val="50000"/>
                  </a:schemeClr>
                </a:solidFill>
              </a:rPr>
              <a:t>Progress in the past decades</a:t>
            </a:r>
            <a:endParaRPr lang="en-US" b="1" dirty="0">
              <a:solidFill>
                <a:schemeClr val="accent1">
                  <a:lumMod val="50000"/>
                </a:schemeClr>
              </a:solidFill>
            </a:endParaRPr>
          </a:p>
        </p:txBody>
      </p:sp>
      <p:sp>
        <p:nvSpPr>
          <p:cNvPr id="3" name="TextBox 2"/>
          <p:cNvSpPr txBox="1"/>
          <p:nvPr/>
        </p:nvSpPr>
        <p:spPr>
          <a:xfrm>
            <a:off x="3838575" y="1295336"/>
            <a:ext cx="2763898" cy="253916"/>
          </a:xfrm>
          <a:prstGeom prst="rect">
            <a:avLst/>
          </a:prstGeom>
          <a:noFill/>
        </p:spPr>
        <p:txBody>
          <a:bodyPr wrap="none" rtlCol="0">
            <a:spAutoFit/>
          </a:bodyPr>
          <a:lstStyle/>
          <a:p>
            <a:r>
              <a:rPr lang="en-US" sz="1050" b="1" dirty="0" smtClean="0"/>
              <a:t>Began to focus on </a:t>
            </a:r>
            <a:r>
              <a:rPr lang="en-US" sz="1050" b="1" dirty="0" smtClean="0">
                <a:solidFill>
                  <a:srgbClr val="00B050"/>
                </a:solidFill>
              </a:rPr>
              <a:t>using deep neural networks</a:t>
            </a:r>
            <a:endParaRPr lang="en-US" sz="1050" b="1" dirty="0">
              <a:solidFill>
                <a:srgbClr val="00B050"/>
              </a:solidFill>
            </a:endParaRPr>
          </a:p>
        </p:txBody>
      </p:sp>
      <p:sp>
        <p:nvSpPr>
          <p:cNvPr id="7" name="TextBox 6"/>
          <p:cNvSpPr txBox="1"/>
          <p:nvPr/>
        </p:nvSpPr>
        <p:spPr>
          <a:xfrm>
            <a:off x="9974662" y="784355"/>
            <a:ext cx="1959191" cy="253916"/>
          </a:xfrm>
          <a:prstGeom prst="rect">
            <a:avLst/>
          </a:prstGeom>
          <a:noFill/>
        </p:spPr>
        <p:txBody>
          <a:bodyPr wrap="none" rtlCol="0">
            <a:spAutoFit/>
          </a:bodyPr>
          <a:lstStyle/>
          <a:p>
            <a:r>
              <a:rPr lang="en-US" sz="1050" b="1" dirty="0" smtClean="0"/>
              <a:t>Utilize info from </a:t>
            </a:r>
            <a:r>
              <a:rPr lang="en-US" sz="1050" b="1" dirty="0" smtClean="0">
                <a:solidFill>
                  <a:srgbClr val="00B050"/>
                </a:solidFill>
              </a:rPr>
              <a:t>multi-modality</a:t>
            </a:r>
            <a:endParaRPr lang="en-US" sz="1050" b="1" dirty="0">
              <a:solidFill>
                <a:srgbClr val="00B050"/>
              </a:solidFill>
            </a:endParaRPr>
          </a:p>
        </p:txBody>
      </p:sp>
      <p:sp>
        <p:nvSpPr>
          <p:cNvPr id="8" name="TextBox 7"/>
          <p:cNvSpPr txBox="1"/>
          <p:nvPr/>
        </p:nvSpPr>
        <p:spPr>
          <a:xfrm>
            <a:off x="8323804" y="1286405"/>
            <a:ext cx="2047355" cy="253916"/>
          </a:xfrm>
          <a:prstGeom prst="rect">
            <a:avLst/>
          </a:prstGeom>
          <a:noFill/>
        </p:spPr>
        <p:txBody>
          <a:bodyPr wrap="none" rtlCol="0">
            <a:spAutoFit/>
          </a:bodyPr>
          <a:lstStyle/>
          <a:p>
            <a:r>
              <a:rPr lang="en-US" sz="1050" b="1" dirty="0" smtClean="0"/>
              <a:t>Deal with </a:t>
            </a:r>
            <a:r>
              <a:rPr lang="en-US" sz="1050" b="1" dirty="0" smtClean="0">
                <a:solidFill>
                  <a:srgbClr val="00B050"/>
                </a:solidFill>
              </a:rPr>
              <a:t>the imbalance problem</a:t>
            </a:r>
            <a:endParaRPr lang="en-US" sz="1050" b="1" dirty="0">
              <a:solidFill>
                <a:srgbClr val="00B050"/>
              </a:solidFill>
            </a:endParaRPr>
          </a:p>
        </p:txBody>
      </p:sp>
      <p:sp>
        <p:nvSpPr>
          <p:cNvPr id="9" name="TextBox 8"/>
          <p:cNvSpPr txBox="1"/>
          <p:nvPr/>
        </p:nvSpPr>
        <p:spPr>
          <a:xfrm>
            <a:off x="7058202" y="786451"/>
            <a:ext cx="1000595" cy="253916"/>
          </a:xfrm>
          <a:prstGeom prst="rect">
            <a:avLst/>
          </a:prstGeom>
          <a:noFill/>
        </p:spPr>
        <p:txBody>
          <a:bodyPr wrap="none" rtlCol="0">
            <a:spAutoFit/>
          </a:bodyPr>
          <a:lstStyle/>
          <a:p>
            <a:r>
              <a:rPr lang="en-US" sz="1050" b="1" dirty="0" smtClean="0"/>
              <a:t>Multi-network</a:t>
            </a:r>
            <a:endParaRPr lang="en-US" sz="1050" b="1" dirty="0">
              <a:solidFill>
                <a:srgbClr val="00B050"/>
              </a:solidFill>
            </a:endParaRPr>
          </a:p>
        </p:txBody>
      </p:sp>
      <p:sp>
        <p:nvSpPr>
          <p:cNvPr id="11" name="TextBox 10"/>
          <p:cNvSpPr txBox="1"/>
          <p:nvPr/>
        </p:nvSpPr>
        <p:spPr>
          <a:xfrm>
            <a:off x="7558499" y="498973"/>
            <a:ext cx="1247457" cy="253916"/>
          </a:xfrm>
          <a:prstGeom prst="rect">
            <a:avLst/>
          </a:prstGeom>
          <a:noFill/>
        </p:spPr>
        <p:txBody>
          <a:bodyPr wrap="none" rtlCol="0">
            <a:spAutoFit/>
          </a:bodyPr>
          <a:lstStyle/>
          <a:p>
            <a:r>
              <a:rPr lang="en-US" sz="1050" b="1" dirty="0" smtClean="0"/>
              <a:t>Multi-task learning</a:t>
            </a:r>
            <a:endParaRPr lang="en-US" sz="1050" b="1" dirty="0">
              <a:solidFill>
                <a:srgbClr val="00B050"/>
              </a:solidFill>
            </a:endParaRPr>
          </a:p>
        </p:txBody>
      </p:sp>
      <p:sp>
        <p:nvSpPr>
          <p:cNvPr id="12" name="TextBox 11"/>
          <p:cNvSpPr txBox="1"/>
          <p:nvPr/>
        </p:nvSpPr>
        <p:spPr>
          <a:xfrm>
            <a:off x="8182227" y="784355"/>
            <a:ext cx="1579278" cy="253916"/>
          </a:xfrm>
          <a:prstGeom prst="rect">
            <a:avLst/>
          </a:prstGeom>
          <a:noFill/>
        </p:spPr>
        <p:txBody>
          <a:bodyPr wrap="none" rtlCol="0">
            <a:spAutoFit/>
          </a:bodyPr>
          <a:lstStyle/>
          <a:p>
            <a:r>
              <a:rPr lang="en-US" sz="1050" b="1" dirty="0" smtClean="0"/>
              <a:t>Customized loss function</a:t>
            </a:r>
            <a:endParaRPr lang="en-US" sz="1050" b="1" dirty="0">
              <a:solidFill>
                <a:srgbClr val="00B050"/>
              </a:solidFill>
            </a:endParaRPr>
          </a:p>
        </p:txBody>
      </p:sp>
      <p:cxnSp>
        <p:nvCxnSpPr>
          <p:cNvPr id="14" name="직선 화살표 연결선 13"/>
          <p:cNvCxnSpPr>
            <a:stCxn id="8" idx="0"/>
          </p:cNvCxnSpPr>
          <p:nvPr/>
        </p:nvCxnSpPr>
        <p:spPr>
          <a:xfrm flipH="1" flipV="1">
            <a:off x="8734425" y="1125112"/>
            <a:ext cx="613057" cy="16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8" idx="0"/>
            <a:endCxn id="7" idx="2"/>
          </p:cNvCxnSpPr>
          <p:nvPr/>
        </p:nvCxnSpPr>
        <p:spPr>
          <a:xfrm flipV="1">
            <a:off x="9347482" y="1038271"/>
            <a:ext cx="1606776" cy="248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6497236" y="1192638"/>
            <a:ext cx="210474" cy="2053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타원 19"/>
          <p:cNvSpPr/>
          <p:nvPr/>
        </p:nvSpPr>
        <p:spPr>
          <a:xfrm>
            <a:off x="10289847" y="1277383"/>
            <a:ext cx="210474" cy="20539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타원 20"/>
          <p:cNvSpPr/>
          <p:nvPr/>
        </p:nvSpPr>
        <p:spPr>
          <a:xfrm>
            <a:off x="11723379" y="650191"/>
            <a:ext cx="210474" cy="2053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519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따뜻한 파란색">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사용자 지정 1">
      <a:majorFont>
        <a:latin typeface="Calibri"/>
        <a:ea typeface="나눔바른고딕"/>
        <a:cs typeface=""/>
      </a:majorFont>
      <a:minorFont>
        <a:latin typeface="Calibri"/>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34082</TotalTime>
  <Words>3907</Words>
  <Application>Microsoft Office PowerPoint</Application>
  <PresentationFormat>와이드스크린</PresentationFormat>
  <Paragraphs>486</Paragraphs>
  <Slides>34</Slides>
  <Notes>17</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34</vt:i4>
      </vt:variant>
    </vt:vector>
  </HeadingPairs>
  <TitlesOfParts>
    <vt:vector size="46" baseType="lpstr">
      <vt:lpstr>-apple-system</vt:lpstr>
      <vt:lpstr>Myriad Pro</vt:lpstr>
      <vt:lpstr>Noto Sans CJK KR Medium</vt:lpstr>
      <vt:lpstr>Noto Sans KR</vt:lpstr>
      <vt:lpstr>나눔바른고딕</vt:lpstr>
      <vt:lpstr>맑은 고딕</vt:lpstr>
      <vt:lpstr>Arial</vt:lpstr>
      <vt:lpstr>Calibri</vt:lpstr>
      <vt:lpstr>Segoe UI Semibold</vt:lpstr>
      <vt:lpstr>Segoe UI Semilight</vt:lpstr>
      <vt:lpstr>Wingdings</vt:lpstr>
      <vt:lpstr>Office 테마</vt:lpstr>
      <vt:lpstr>PowerPoint 프레젠테이션</vt:lpstr>
      <vt:lpstr>PowerPoint 프레젠테이션</vt:lpstr>
      <vt:lpstr>PowerPoint 프레젠테이션</vt:lpstr>
      <vt:lpstr>Introduction</vt:lpstr>
      <vt:lpstr>Introduction</vt:lpstr>
      <vt:lpstr>Introduction</vt:lpstr>
      <vt:lpstr>PowerPoint 프레젠테이션</vt:lpstr>
      <vt:lpstr>Background</vt:lpstr>
      <vt:lpstr>Background</vt:lpstr>
      <vt:lpstr>Background</vt:lpstr>
      <vt:lpstr>PowerPoint 프레젠테이션</vt:lpstr>
      <vt:lpstr>Designing Effective segmentation networks</vt:lpstr>
      <vt:lpstr>Designing Effective segmentation networks</vt:lpstr>
      <vt:lpstr>Summary</vt:lpstr>
      <vt:lpstr>PowerPoint 프레젠테이션</vt:lpstr>
      <vt:lpstr>Segmentation under imbalanced condition</vt:lpstr>
      <vt:lpstr>Segmentation under imbalanced condition</vt:lpstr>
      <vt:lpstr>Segmentation under imbalanced condition</vt:lpstr>
      <vt:lpstr>Summary</vt:lpstr>
      <vt:lpstr>Summary</vt:lpstr>
      <vt:lpstr>PowerPoint 프레젠테이션</vt:lpstr>
      <vt:lpstr>Learning with multiple modalities</vt:lpstr>
      <vt:lpstr>Dealing with missing Modalities</vt:lpstr>
      <vt:lpstr>Summary</vt:lpstr>
      <vt:lpstr>Summary</vt:lpstr>
      <vt:lpstr>Future Trends</vt:lpstr>
      <vt:lpstr>PowerPoint 프레젠테이션</vt:lpstr>
      <vt:lpstr>PowerPoint 프레젠테이션</vt:lpstr>
      <vt:lpstr>Introduction</vt:lpstr>
      <vt:lpstr>Related work</vt:lpstr>
      <vt:lpstr>PowerPoint 프레젠테이션</vt:lpstr>
      <vt:lpstr>Swin UNETR</vt:lpstr>
      <vt:lpstr>Swin UNETR</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강효경(방사선종양학과)</dc:creator>
  <cp:lastModifiedBy>최병수(연구지원부)</cp:lastModifiedBy>
  <cp:revision>1538</cp:revision>
  <dcterms:created xsi:type="dcterms:W3CDTF">2021-08-26T05:37:56Z</dcterms:created>
  <dcterms:modified xsi:type="dcterms:W3CDTF">2023-06-08T01:14:57Z</dcterms:modified>
</cp:coreProperties>
</file>